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4" r:id="rId2"/>
    <p:sldId id="265" r:id="rId3"/>
    <p:sldId id="267" r:id="rId4"/>
    <p:sldId id="269" r:id="rId5"/>
    <p:sldId id="270" r:id="rId6"/>
    <p:sldId id="268" r:id="rId7"/>
    <p:sldId id="271" r:id="rId8"/>
    <p:sldId id="272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960C"/>
    <a:srgbClr val="3AC5FF"/>
    <a:srgbClr val="FFFFFF"/>
    <a:srgbClr val="000066"/>
    <a:srgbClr val="333399"/>
    <a:srgbClr val="CC330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0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602" y="96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01/02/2016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4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3949869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3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033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F650C-E4F0-45CF-81DB-ED697EC003E6}" type="slidenum">
              <a:rPr lang="fr-FR"/>
              <a:pPr/>
              <a:t>7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3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>
                <a:ea typeface="ＭＳ Ｐゴシック" pitchFamily="34" charset="-128"/>
              </a:rPr>
              <a:t>Cambio a IP/r monoterapia</a:t>
            </a:r>
            <a:endParaRPr lang="es-ES" sz="3200" dirty="0" smtClean="0">
              <a:ea typeface="ＭＳ Ｐゴシック" pitchFamily="34" charset="-128"/>
            </a:endParaRP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 smtClean="0">
                <a:latin typeface="Calibri" pitchFamily="34" charset="0"/>
                <a:ea typeface="ＭＳ Ｐゴシック" pitchFamily="34" charset="-128"/>
              </a:rPr>
              <a:t>Estudio PIVOT</a:t>
            </a:r>
            <a:endParaRPr lang="es-ES" sz="2800" b="1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altLang="fr-FR" dirty="0" smtClean="0"/>
              <a:t>Estudio PIVOT : cambio a IP/r monoterapia</a:t>
            </a:r>
            <a:endParaRPr lang="es-ES" altLang="fr-FR" dirty="0" smtClean="0"/>
          </a:p>
        </p:txBody>
      </p:sp>
      <p:sp>
        <p:nvSpPr>
          <p:cNvPr id="322562" name="Espace réservé du contenu 5"/>
          <p:cNvSpPr>
            <a:spLocks noGrp="1"/>
          </p:cNvSpPr>
          <p:nvPr>
            <p:ph idx="1"/>
          </p:nvPr>
        </p:nvSpPr>
        <p:spPr>
          <a:xfrm>
            <a:off x="207728" y="1341438"/>
            <a:ext cx="1736725" cy="458787"/>
          </a:xfrm>
        </p:spPr>
        <p:txBody>
          <a:bodyPr/>
          <a:lstStyle/>
          <a:p>
            <a:r>
              <a:rPr lang="es-ES" altLang="fr-FR" b="1" dirty="0" smtClean="0">
                <a:latin typeface="+mj-lt"/>
              </a:rPr>
              <a:t>Diseño</a:t>
            </a:r>
            <a:endParaRPr lang="es-ES" altLang="fr-FR" b="1" dirty="0" smtClean="0">
              <a:latin typeface="+mj-lt"/>
            </a:endParaRP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6335713" y="6583363"/>
            <a:ext cx="2808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fr-FR" sz="1200" i="1">
                <a:solidFill>
                  <a:srgbClr val="FFFFFF"/>
                </a:solidFill>
                <a:cs typeface="Arial" charset="0"/>
              </a:rPr>
              <a:t>Paton N, CROI 2014, Abs. 550LB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62569" y="4079641"/>
            <a:ext cx="8502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buClr>
                <a:srgbClr val="FFFF00"/>
              </a:buClr>
              <a:defRPr/>
            </a:pPr>
            <a:r>
              <a:rPr lang="es-ES" sz="1200" kern="0" dirty="0" smtClean="0">
                <a:solidFill>
                  <a:srgbClr val="000066"/>
                </a:solidFill>
              </a:rPr>
              <a:t>* Pronta reintroducción de </a:t>
            </a:r>
            <a:r>
              <a:rPr lang="es-ES" sz="1200" kern="0" dirty="0" err="1" smtClean="0">
                <a:solidFill>
                  <a:srgbClr val="000066"/>
                </a:solidFill>
              </a:rPr>
              <a:t>INTRs</a:t>
            </a:r>
            <a:r>
              <a:rPr lang="es-ES" sz="1200" kern="0" dirty="0" smtClean="0">
                <a:solidFill>
                  <a:srgbClr val="000066"/>
                </a:solidFill>
              </a:rPr>
              <a:t> (cambio IP/r a INNTR permitido) para rebote virológico definido por protocolo, </a:t>
            </a:r>
            <a:br>
              <a:rPr lang="es-ES" sz="1200" kern="0" dirty="0" smtClean="0">
                <a:solidFill>
                  <a:srgbClr val="000066"/>
                </a:solidFill>
              </a:rPr>
            </a:br>
            <a:r>
              <a:rPr lang="es-ES" sz="1200" kern="0" dirty="0" smtClean="0">
                <a:solidFill>
                  <a:srgbClr val="000066"/>
                </a:solidFill>
              </a:rPr>
              <a:t>ulterior manejo del tratamiento como en el grupo de triple terapia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es-ES" sz="1200" kern="0" dirty="0" smtClean="0">
                <a:solidFill>
                  <a:srgbClr val="000066"/>
                </a:solidFill>
              </a:rPr>
              <a:t>**  Sustitución de IP durante el seguimiento, permitida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es-ES" sz="1200" kern="0" dirty="0" smtClean="0">
                <a:solidFill>
                  <a:srgbClr val="000066"/>
                </a:solidFill>
              </a:rPr>
              <a:t>*** </a:t>
            </a:r>
            <a:r>
              <a:rPr lang="es-ES" sz="1200" dirty="0" smtClean="0">
                <a:solidFill>
                  <a:srgbClr val="000066"/>
                </a:solidFill>
              </a:rPr>
              <a:t>Cambios por efectos tóxicos, conveniencia y fallo virológico permitidos</a:t>
            </a:r>
            <a:endParaRPr lang="es-ES" sz="1200" kern="0" dirty="0" smtClean="0">
              <a:solidFill>
                <a:srgbClr val="000066"/>
              </a:solidFill>
            </a:endParaRPr>
          </a:p>
        </p:txBody>
      </p:sp>
      <p:sp>
        <p:nvSpPr>
          <p:cNvPr id="37" name="Espace réservé du contenu 5"/>
          <p:cNvSpPr txBox="1">
            <a:spLocks/>
          </p:cNvSpPr>
          <p:nvPr/>
        </p:nvSpPr>
        <p:spPr bwMode="auto">
          <a:xfrm>
            <a:off x="207728" y="4869601"/>
            <a:ext cx="8756885" cy="14938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defTabSz="914400"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s-ES" altLang="fr-FR" sz="2000" b="1" kern="0" dirty="0" smtClean="0">
                <a:solidFill>
                  <a:srgbClr val="CC3300"/>
                </a:solidFill>
                <a:latin typeface="+mj-lt"/>
              </a:rPr>
              <a:t>Objetivo</a:t>
            </a:r>
          </a:p>
          <a:p>
            <a:pPr lvl="1" defTabSz="914400">
              <a:buClr>
                <a:srgbClr val="CC3300"/>
              </a:buClr>
              <a:defRPr/>
            </a:pPr>
            <a:r>
              <a:rPr lang="es-ES" altLang="fr-FR" sz="1600" kern="0" dirty="0" smtClean="0">
                <a:solidFill>
                  <a:srgbClr val="000066"/>
                </a:solidFill>
              </a:rPr>
              <a:t>Resultado primario : no inferioridad del grupo  monoterapia  con IP/r en pérdida de  futuras opciones de drogas, definidas como nueva resistencia de nivel intermedio o alto a ≥ 1 droga emergente en el uso contemporáneo, droga a la cual el virus del paciente fue considerado sensible al entrar al estudio ; IC 95% a dos colas para la diferencia en mantenimiento de todas las opciones futuras de drogas durante 3 años con un límite superior del 10%, y un poder del 85% </a:t>
            </a:r>
            <a:endParaRPr lang="es-ES" altLang="fr-FR" sz="1600" kern="0" dirty="0">
              <a:solidFill>
                <a:srgbClr val="000066"/>
              </a:solidFill>
            </a:endParaRPr>
          </a:p>
        </p:txBody>
      </p:sp>
      <p:sp>
        <p:nvSpPr>
          <p:cNvPr id="322568" name="Rectangle à coins arrondis 20"/>
          <p:cNvSpPr>
            <a:spLocks noChangeArrowheads="1"/>
          </p:cNvSpPr>
          <p:nvPr/>
        </p:nvSpPr>
        <p:spPr bwMode="auto">
          <a:xfrm>
            <a:off x="4528019" y="1341438"/>
            <a:ext cx="2725281" cy="415925"/>
          </a:xfrm>
          <a:prstGeom prst="roundRect">
            <a:avLst>
              <a:gd name="adj" fmla="val 16667"/>
            </a:avLst>
          </a:prstGeom>
          <a:solidFill>
            <a:srgbClr val="3AC5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altLang="fr-FR" sz="1400" b="1" dirty="0" smtClean="0">
                <a:solidFill>
                  <a:schemeClr val="bg1"/>
                </a:solidFill>
                <a:ea typeface="ＭＳ Ｐゴシック" pitchFamily="34" charset="-128"/>
              </a:rPr>
              <a:t>Triple terapia</a:t>
            </a:r>
            <a:endParaRPr lang="es-ES" altLang="fr-FR" sz="1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cxnSp>
        <p:nvCxnSpPr>
          <p:cNvPr id="322573" name="Connecteur droit avec flèche 14"/>
          <p:cNvCxnSpPr>
            <a:cxnSpLocks noChangeShapeType="1"/>
          </p:cNvCxnSpPr>
          <p:nvPr/>
        </p:nvCxnSpPr>
        <p:spPr bwMode="auto">
          <a:xfrm>
            <a:off x="7253300" y="2531376"/>
            <a:ext cx="1555750" cy="0"/>
          </a:xfrm>
          <a:prstGeom prst="straightConnector1">
            <a:avLst/>
          </a:prstGeom>
          <a:noFill/>
          <a:ln w="28575" algn="ctr">
            <a:solidFill>
              <a:srgbClr val="333399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322574" name="Connecteur droit avec flèche 15"/>
          <p:cNvCxnSpPr>
            <a:cxnSpLocks noChangeShapeType="1"/>
          </p:cNvCxnSpPr>
          <p:nvPr/>
        </p:nvCxnSpPr>
        <p:spPr bwMode="auto">
          <a:xfrm>
            <a:off x="7253300" y="3267049"/>
            <a:ext cx="1555750" cy="0"/>
          </a:xfrm>
          <a:prstGeom prst="straightConnector1">
            <a:avLst/>
          </a:prstGeom>
          <a:noFill/>
          <a:ln w="28575" algn="ctr">
            <a:solidFill>
              <a:srgbClr val="333399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322576" name="Connecteur droit avec flèche 17"/>
          <p:cNvCxnSpPr>
            <a:cxnSpLocks noChangeShapeType="1"/>
          </p:cNvCxnSpPr>
          <p:nvPr/>
        </p:nvCxnSpPr>
        <p:spPr bwMode="auto">
          <a:xfrm flipV="1">
            <a:off x="5881995" y="1785931"/>
            <a:ext cx="0" cy="374650"/>
          </a:xfrm>
          <a:prstGeom prst="straightConnector1">
            <a:avLst/>
          </a:prstGeom>
          <a:noFill/>
          <a:ln w="38100" algn="ctr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Rectangle 38"/>
          <p:cNvSpPr/>
          <p:nvPr/>
        </p:nvSpPr>
        <p:spPr bwMode="auto">
          <a:xfrm>
            <a:off x="5956608" y="1814506"/>
            <a:ext cx="3651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defRPr/>
            </a:pPr>
            <a:r>
              <a:rPr lang="fr-FR" sz="2000" kern="0" dirty="0">
                <a:solidFill>
                  <a:srgbClr val="000066"/>
                </a:solidFill>
                <a:cs typeface="Arial" charset="0"/>
              </a:rPr>
              <a:t>*</a:t>
            </a:r>
            <a:endParaRPr lang="fr-FR" sz="1600" kern="0" dirty="0">
              <a:solidFill>
                <a:srgbClr val="000066"/>
              </a:solidFill>
              <a:cs typeface="Arial" charset="0"/>
            </a:endParaRPr>
          </a:p>
        </p:txBody>
      </p:sp>
      <p:cxnSp>
        <p:nvCxnSpPr>
          <p:cNvPr id="24" name="Connecteur droit 66"/>
          <p:cNvCxnSpPr>
            <a:cxnSpLocks noChangeShapeType="1"/>
          </p:cNvCxnSpPr>
          <p:nvPr/>
        </p:nvCxnSpPr>
        <p:spPr bwMode="auto">
          <a:xfrm>
            <a:off x="3711761" y="2131327"/>
            <a:ext cx="0" cy="31034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5" name="Oval 170"/>
          <p:cNvSpPr>
            <a:spLocks noChangeArrowheads="1"/>
          </p:cNvSpPr>
          <p:nvPr/>
        </p:nvSpPr>
        <p:spPr bwMode="auto">
          <a:xfrm>
            <a:off x="3052020" y="1181099"/>
            <a:ext cx="1367998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err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n-GB" sz="14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425959" y="2219979"/>
            <a:ext cx="2827341" cy="647721"/>
          </a:xfrm>
          <a:prstGeom prst="rect">
            <a:avLst/>
          </a:prstGeom>
          <a:solidFill>
            <a:srgbClr val="FF960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IP/r monoterapia **</a:t>
            </a:r>
          </a:p>
          <a:p>
            <a:pPr algn="ctr">
              <a:defRPr/>
            </a:pPr>
            <a:r>
              <a:rPr lang="es-ES" sz="14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(seleccionada por el  investigador)</a:t>
            </a:r>
            <a:endParaRPr lang="es-ES" sz="1400" b="1" dirty="0" smtClean="0">
              <a:solidFill>
                <a:srgbClr val="000000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3677036" y="2441674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296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677036" y="3136222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291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425959" y="2958858"/>
            <a:ext cx="2827342" cy="647338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" sz="14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Continuación de la</a:t>
            </a:r>
          </a:p>
          <a:p>
            <a:pPr algn="ctr">
              <a:defRPr/>
            </a:pPr>
            <a:r>
              <a:rPr lang="es-ES" sz="14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triple terapia en curso ***</a:t>
            </a:r>
            <a:endParaRPr lang="es-ES" sz="1400" b="1" dirty="0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32" name="AutoShape 162"/>
          <p:cNvSpPr>
            <a:spLocks noChangeArrowheads="1"/>
          </p:cNvSpPr>
          <p:nvPr/>
        </p:nvSpPr>
        <p:spPr bwMode="auto">
          <a:xfrm>
            <a:off x="319294" y="2289192"/>
            <a:ext cx="3109093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ES" sz="1400" b="1" dirty="0" smtClean="0">
                <a:solidFill>
                  <a:srgbClr val="000066"/>
                </a:solidFill>
                <a:latin typeface="Calibri" pitchFamily="34" charset="0"/>
              </a:rPr>
              <a:t>Pacientes HIV-positivos</a:t>
            </a:r>
          </a:p>
          <a:p>
            <a:pPr algn="ctr" defTabSz="914400"/>
            <a:r>
              <a:rPr lang="es-ES" sz="1400" b="1" u="sng" dirty="0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ES" sz="1400" b="1" dirty="0" smtClean="0">
                <a:solidFill>
                  <a:srgbClr val="000066"/>
                </a:solidFill>
                <a:latin typeface="Calibri" pitchFamily="34" charset="0"/>
              </a:rPr>
              <a:t> 18 años</a:t>
            </a:r>
          </a:p>
          <a:p>
            <a:pPr algn="ctr" defTabSz="914400"/>
            <a:r>
              <a:rPr lang="es-ES" sz="1400" b="1" dirty="0" smtClean="0">
                <a:solidFill>
                  <a:srgbClr val="000066"/>
                </a:solidFill>
                <a:latin typeface="Calibri" pitchFamily="34" charset="0"/>
              </a:rPr>
              <a:t>Terapia triple estable (INNTR o IP/r)</a:t>
            </a:r>
          </a:p>
          <a:p>
            <a:pPr algn="ctr" defTabSz="914400"/>
            <a:r>
              <a:rPr lang="es-ES" sz="1400" b="1" dirty="0" smtClean="0">
                <a:solidFill>
                  <a:srgbClr val="000066"/>
                </a:solidFill>
                <a:latin typeface="Calibri" pitchFamily="34" charset="0"/>
              </a:rPr>
              <a:t>HIV RNA &lt; 50 c/</a:t>
            </a:r>
            <a:r>
              <a:rPr lang="es-ES" sz="1400" b="1" dirty="0" err="1" smtClean="0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ES" sz="1400" b="1" dirty="0" smtClean="0">
                <a:solidFill>
                  <a:srgbClr val="000066"/>
                </a:solidFill>
                <a:latin typeface="Calibri" pitchFamily="34" charset="0"/>
              </a:rPr>
              <a:t> &gt; 24 semanas</a:t>
            </a:r>
          </a:p>
          <a:p>
            <a:pPr algn="ctr" defTabSz="914400"/>
            <a:r>
              <a:rPr lang="es-ES" sz="1400" b="1" dirty="0" smtClean="0">
                <a:solidFill>
                  <a:srgbClr val="000066"/>
                </a:solidFill>
                <a:latin typeface="Calibri" pitchFamily="34" charset="0"/>
              </a:rPr>
              <a:t>CD4 &gt; 100/mm</a:t>
            </a:r>
            <a:r>
              <a:rPr lang="es-ES" sz="1400" b="1" baseline="30000" dirty="0" smtClean="0">
                <a:solidFill>
                  <a:srgbClr val="000066"/>
                </a:solidFill>
                <a:latin typeface="Calibri" pitchFamily="34" charset="0"/>
              </a:rPr>
              <a:t>3</a:t>
            </a:r>
            <a:endParaRPr lang="es-ES" sz="1400" b="1" baseline="300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4271" y="3783306"/>
            <a:ext cx="5805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>
                <a:solidFill>
                  <a:srgbClr val="000066"/>
                </a:solidFill>
              </a:rPr>
              <a:t>La </a:t>
            </a:r>
            <a:r>
              <a:rPr lang="es-ES" sz="1200" dirty="0" err="1" smtClean="0">
                <a:solidFill>
                  <a:srgbClr val="000066"/>
                </a:solidFill>
              </a:rPr>
              <a:t>randomización</a:t>
            </a:r>
            <a:r>
              <a:rPr lang="es-ES" sz="1200" dirty="0" smtClean="0">
                <a:solidFill>
                  <a:srgbClr val="000066"/>
                </a:solidFill>
              </a:rPr>
              <a:t> fue estratificada por centro y régimen ART basal (INNTR o IP/r)</a:t>
            </a:r>
            <a:endParaRPr lang="es-ES" sz="1200" dirty="0">
              <a:solidFill>
                <a:srgbClr val="000066"/>
              </a:solidFill>
            </a:endParaRPr>
          </a:p>
        </p:txBody>
      </p:sp>
      <p:sp>
        <p:nvSpPr>
          <p:cNvPr id="33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60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99982"/>
              </p:ext>
            </p:extLst>
          </p:nvPr>
        </p:nvGraphicFramePr>
        <p:xfrm>
          <a:off x="362867" y="1615516"/>
          <a:ext cx="8414006" cy="4914900"/>
        </p:xfrm>
        <a:graphic>
          <a:graphicData uri="http://schemas.openxmlformats.org/drawingml/2006/table">
            <a:tbl>
              <a:tblPr/>
              <a:tblGrid>
                <a:gridCol w="4857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terapia</a:t>
                      </a:r>
                      <a:endParaRPr kumimoji="0" lang="es-E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monoterapia</a:t>
                      </a:r>
                      <a:endParaRPr kumimoji="0" lang="es-E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Edad mediana, años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Mujeres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25%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Raza blanca / Negra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71% / 25%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66% / 30%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Anticuerpos HCV positivos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5%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Sida previo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 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mediana (IQR) al basal / en el nadir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512 / 181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516 / 170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Duración mediana de carga viral indetectable al basal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 meses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38 meses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0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INNTR al ingreso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EFV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NVP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ETR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7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IP/r al ingreso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ATV/r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</a:b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SQV/r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FPV/r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NRTI al ingreso : TDF/FTC / ABC/3TC / otros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65% / 27% / 7%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61% / 28% / 11%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2829407" y="1282700"/>
            <a:ext cx="3802205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 smtClean="0">
                <a:solidFill>
                  <a:srgbClr val="CC3300"/>
                </a:solidFill>
                <a:latin typeface="Calibri" pitchFamily="34" charset="0"/>
              </a:rPr>
              <a:t>Características basales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 err="1" smtClean="0"/>
              <a:t>Estudio</a:t>
            </a:r>
            <a:r>
              <a:rPr lang="fr-FR" altLang="fr-FR" dirty="0" smtClean="0"/>
              <a:t> Pivot: </a:t>
            </a:r>
            <a:r>
              <a:rPr lang="fr-FR" altLang="fr-FR" dirty="0" err="1" smtClean="0"/>
              <a:t>cambio</a:t>
            </a:r>
            <a:r>
              <a:rPr lang="fr-FR" altLang="fr-FR" dirty="0" smtClean="0"/>
              <a:t> a IP/r </a:t>
            </a:r>
            <a:r>
              <a:rPr lang="fr-FR" altLang="fr-FR" dirty="0" err="1" smtClean="0"/>
              <a:t>monoterapia</a:t>
            </a:r>
            <a:endParaRPr lang="fr-FR" altLang="fr-FR" dirty="0" smtClean="0"/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7950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375680"/>
            <a:ext cx="9024938" cy="5303838"/>
          </a:xfrm>
        </p:spPr>
        <p:txBody>
          <a:bodyPr/>
          <a:lstStyle/>
          <a:p>
            <a:r>
              <a:rPr lang="es-ES" sz="2400" b="1" dirty="0" smtClean="0">
                <a:latin typeface="+mj-lt"/>
              </a:rPr>
              <a:t>Grupo IP/r monoterapia </a:t>
            </a:r>
            <a:r>
              <a:rPr lang="es-ES" b="1" dirty="0" smtClean="0"/>
              <a:t> </a:t>
            </a:r>
            <a:endParaRPr lang="es-ES" dirty="0" smtClean="0"/>
          </a:p>
          <a:p>
            <a:pPr lvl="1"/>
            <a:r>
              <a:rPr lang="es-ES" sz="1800" dirty="0" smtClean="0"/>
              <a:t>DRV/r: 80%</a:t>
            </a:r>
          </a:p>
          <a:p>
            <a:pPr lvl="1"/>
            <a:r>
              <a:rPr lang="es-ES" sz="1800" dirty="0" smtClean="0"/>
              <a:t>LPV/r: 14%</a:t>
            </a:r>
          </a:p>
          <a:p>
            <a:pPr lvl="1"/>
            <a:r>
              <a:rPr lang="es-ES" sz="1800" dirty="0" smtClean="0"/>
              <a:t>ATV/r: 6%</a:t>
            </a:r>
          </a:p>
          <a:p>
            <a:pPr lvl="1"/>
            <a:r>
              <a:rPr lang="es-ES" sz="1800" dirty="0" err="1" smtClean="0"/>
              <a:t>Saquinavir</a:t>
            </a:r>
            <a:r>
              <a:rPr lang="es-ES" sz="1800" dirty="0" smtClean="0"/>
              <a:t>/r &lt; 1%</a:t>
            </a:r>
          </a:p>
          <a:p>
            <a:pPr lvl="1"/>
            <a:r>
              <a:rPr lang="es-ES" sz="1800" dirty="0" smtClean="0"/>
              <a:t>58% aun en monoterapia IP/r al final del estudio </a:t>
            </a:r>
            <a:br>
              <a:rPr lang="es-ES" sz="1800" dirty="0" smtClean="0"/>
            </a:br>
            <a:r>
              <a:rPr lang="es-ES" sz="1800" dirty="0" smtClean="0"/>
              <a:t>(72% del tiempo de seguimiento en monoterapia)</a:t>
            </a:r>
          </a:p>
          <a:p>
            <a:pPr lvl="1"/>
            <a:r>
              <a:rPr lang="es-ES" sz="1800" dirty="0" smtClean="0"/>
              <a:t>Razones para reintroducción de regímenes combinados</a:t>
            </a:r>
          </a:p>
          <a:p>
            <a:pPr lvl="2"/>
            <a:r>
              <a:rPr lang="es-ES" dirty="0" smtClean="0"/>
              <a:t>23% por rebote virológico definido por el protocolo</a:t>
            </a:r>
          </a:p>
          <a:p>
            <a:pPr lvl="2"/>
            <a:r>
              <a:rPr lang="es-ES" dirty="0" smtClean="0"/>
              <a:t>4% por rebote virológico sin alcanzar los criterios del protocolo</a:t>
            </a:r>
          </a:p>
          <a:p>
            <a:pPr lvl="2"/>
            <a:r>
              <a:rPr lang="es-ES" dirty="0" smtClean="0"/>
              <a:t>5% por efectos tóxicos</a:t>
            </a:r>
          </a:p>
          <a:p>
            <a:pPr lvl="2"/>
            <a:r>
              <a:rPr lang="es-ES" dirty="0" smtClean="0"/>
              <a:t>7% por otras razones desconocidas</a:t>
            </a:r>
          </a:p>
          <a:p>
            <a:pPr lvl="2"/>
            <a:endParaRPr lang="es-ES" dirty="0" smtClean="0"/>
          </a:p>
          <a:p>
            <a:r>
              <a:rPr lang="es-ES" sz="2400" b="1" dirty="0" smtClean="0">
                <a:latin typeface="+mj-lt"/>
              </a:rPr>
              <a:t>Duración mediana del seguimiento: 44 meses </a:t>
            </a:r>
          </a:p>
          <a:p>
            <a:pPr lvl="2"/>
            <a:endParaRPr lang="es-ES" dirty="0"/>
          </a:p>
        </p:txBody>
      </p:sp>
      <p:sp>
        <p:nvSpPr>
          <p:cNvPr id="4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dirty="0" err="1" smtClean="0"/>
              <a:t>Estudio</a:t>
            </a:r>
            <a:r>
              <a:rPr lang="en-US" altLang="fr-FR" dirty="0" smtClean="0"/>
              <a:t> Pivot: </a:t>
            </a:r>
            <a:r>
              <a:rPr lang="en-US" altLang="fr-FR" dirty="0" err="1" smtClean="0"/>
              <a:t>cambio</a:t>
            </a:r>
            <a:r>
              <a:rPr lang="en-US" altLang="fr-FR" dirty="0" smtClean="0"/>
              <a:t> a IP/r </a:t>
            </a:r>
            <a:r>
              <a:rPr lang="en-US" altLang="fr-FR" dirty="0" err="1" smtClean="0"/>
              <a:t>monoterapia</a:t>
            </a:r>
            <a:endParaRPr lang="en-US" altLang="fr-FR" dirty="0" smtClean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50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558060"/>
            <a:ext cx="8918853" cy="1187211"/>
          </a:xfrm>
        </p:spPr>
        <p:txBody>
          <a:bodyPr/>
          <a:lstStyle/>
          <a:p>
            <a:r>
              <a:rPr lang="es-ES" sz="2400" b="1" dirty="0" smtClean="0">
                <a:latin typeface="+mj-lt"/>
              </a:rPr>
              <a:t>Definición: </a:t>
            </a:r>
            <a:r>
              <a:rPr lang="es-ES" sz="1800" dirty="0" smtClean="0">
                <a:solidFill>
                  <a:srgbClr val="000066"/>
                </a:solidFill>
              </a:rPr>
              <a:t>p</a:t>
            </a:r>
            <a:r>
              <a:rPr lang="es-ES" altLang="fr-FR" sz="1800" dirty="0" smtClean="0">
                <a:solidFill>
                  <a:srgbClr val="000066"/>
                </a:solidFill>
                <a:cs typeface="Arial" charset="0"/>
              </a:rPr>
              <a:t>érdida de</a:t>
            </a:r>
            <a:r>
              <a:rPr lang="es-ES" altLang="fr-FR" sz="1800" dirty="0" smtClean="0">
                <a:solidFill>
                  <a:srgbClr val="000066"/>
                </a:solidFill>
              </a:rPr>
              <a:t> futuras opciones de drogas, definidas como nueva resistencia de nivel intermedio o alto a ≥ 1droga emergente en el uso contemporáneo, droga a la cual el virus del paciente al ingreso fue considerado sensible al entrar al estudio  </a:t>
            </a:r>
            <a:r>
              <a:rPr lang="es-ES" sz="1800" dirty="0" smtClean="0">
                <a:solidFill>
                  <a:srgbClr val="000066"/>
                </a:solidFill>
              </a:rPr>
              <a:t>(Estimación de Kaplan-</a:t>
            </a:r>
            <a:r>
              <a:rPr lang="es-ES" sz="1800" dirty="0" err="1" smtClean="0">
                <a:solidFill>
                  <a:srgbClr val="000066"/>
                </a:solidFill>
              </a:rPr>
              <a:t>Meier</a:t>
            </a:r>
            <a:r>
              <a:rPr lang="es-ES" sz="1800" dirty="0" smtClean="0">
                <a:solidFill>
                  <a:srgbClr val="000066"/>
                </a:solidFill>
              </a:rPr>
              <a:t> a 3 años)</a:t>
            </a:r>
            <a:endParaRPr lang="es-ES" dirty="0">
              <a:solidFill>
                <a:srgbClr val="000066"/>
              </a:solidFill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64326" y="1222171"/>
            <a:ext cx="2889388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CC3300"/>
                </a:solidFill>
                <a:latin typeface="Calibri" pitchFamily="34" charset="0"/>
              </a:rPr>
              <a:t>Endpoint </a:t>
            </a:r>
            <a:r>
              <a:rPr lang="es-ES" sz="2400" b="1" dirty="0" smtClean="0">
                <a:solidFill>
                  <a:srgbClr val="CC3300"/>
                </a:solidFill>
                <a:latin typeface="Calibri" pitchFamily="34" charset="0"/>
              </a:rPr>
              <a:t>primario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62867" y="6268873"/>
            <a:ext cx="15151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66"/>
                </a:solidFill>
              </a:rPr>
              <a:t>* non-inferiority met</a:t>
            </a:r>
            <a:endParaRPr lang="en-US" sz="1200" dirty="0">
              <a:solidFill>
                <a:srgbClr val="000066"/>
              </a:solidFill>
            </a:endParaRPr>
          </a:p>
        </p:txBody>
      </p:sp>
      <p:sp>
        <p:nvSpPr>
          <p:cNvPr id="8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dirty="0" err="1" smtClean="0"/>
              <a:t>Estudio</a:t>
            </a:r>
            <a:r>
              <a:rPr lang="en-US" altLang="fr-FR" dirty="0" smtClean="0"/>
              <a:t> Pivot: </a:t>
            </a:r>
            <a:r>
              <a:rPr lang="en-US" altLang="fr-FR" dirty="0" err="1" smtClean="0"/>
              <a:t>cambio</a:t>
            </a:r>
            <a:r>
              <a:rPr lang="en-US" altLang="fr-FR" dirty="0" smtClean="0"/>
              <a:t> a IP/r </a:t>
            </a:r>
            <a:r>
              <a:rPr lang="en-US" altLang="fr-FR" dirty="0" err="1" smtClean="0"/>
              <a:t>monoterapia</a:t>
            </a:r>
            <a:endParaRPr lang="en-US" altLang="fr-FR" dirty="0" smtClean="0"/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graphicFrame>
        <p:nvGraphicFramePr>
          <p:cNvPr id="11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058686"/>
              </p:ext>
            </p:extLst>
          </p:nvPr>
        </p:nvGraphicFramePr>
        <p:xfrm>
          <a:off x="362867" y="2913287"/>
          <a:ext cx="8414008" cy="3607003"/>
        </p:xfrm>
        <a:graphic>
          <a:graphicData uri="http://schemas.openxmlformats.org/drawingml/2006/table">
            <a:tbl>
              <a:tblPr/>
              <a:tblGrid>
                <a:gridCol w="2993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0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431">
                <a:tc>
                  <a:txBody>
                    <a:bodyPr/>
                    <a:lstStyle/>
                    <a:p>
                      <a:endParaRPr lang="es-ES" sz="1400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Triple terapia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291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IP/r monoterapia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296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Diferencia </a:t>
                      </a:r>
                    </a:p>
                    <a:p>
                      <a:pPr algn="ctr"/>
                      <a:r>
                        <a:rPr lang="es-ES" sz="1400" b="1" noProof="0" dirty="0" smtClean="0">
                          <a:solidFill>
                            <a:srgbClr val="000066"/>
                          </a:solidFill>
                          <a:latin typeface="+mj-lt"/>
                        </a:rPr>
                        <a:t>(95% CI)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22">
                <a:tc>
                  <a:txBody>
                    <a:bodyPr/>
                    <a:lstStyle/>
                    <a:p>
                      <a:r>
                        <a:rPr lang="es-ES" sz="1200" b="1" noProof="0" dirty="0" err="1" smtClean="0">
                          <a:solidFill>
                            <a:srgbClr val="000066"/>
                          </a:solidFill>
                        </a:rPr>
                        <a:t>Endpoint</a:t>
                      </a: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 primario</a:t>
                      </a: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*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N = 2 (0.7%)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 (2.1%)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1.4% (-0.4 a 3.4)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Pérdida de opciones futuras durante el estudio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1.8%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2.1%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0.2% (-2.5 a 2.6)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8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Pérdida de opciones futuras durante el estudio (excluyendo mutaciones posiblemente  archivadas)</a:t>
                      </a:r>
                      <a:endParaRPr lang="es-ES" sz="12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1.5%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1.0%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-0.4% (-2.9 a 1.4)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63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Opciones</a:t>
                      </a: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 de drogas perdidas</a:t>
                      </a:r>
                      <a:endParaRPr lang="es-ES" sz="12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400" b="1" noProof="0" dirty="0" smtClean="0">
                          <a:solidFill>
                            <a:srgbClr val="000066"/>
                          </a:solidFill>
                        </a:rPr>
                        <a:t>N = 4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NVP, 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3TC, FTC, ATV, SQV, FPV, TPV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3TC, FTC, NVP, EFV, ETR, RPV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noProof="0" dirty="0" smtClean="0">
                          <a:solidFill>
                            <a:srgbClr val="000066"/>
                          </a:solidFill>
                        </a:rPr>
                        <a:t>3TC, FTC,</a:t>
                      </a: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 ABC, TDF, NVP, EFV, ETR, RPV</a:t>
                      </a:r>
                      <a:endParaRPr lang="es-ES" sz="1200" b="1" baseline="0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s-ES" sz="1400" b="1" baseline="0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ATV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SQV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SQV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NVP,EFV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NVP, EFV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b="1" baseline="0" noProof="0" dirty="0" smtClean="0">
                          <a:solidFill>
                            <a:srgbClr val="000066"/>
                          </a:solidFill>
                        </a:rPr>
                        <a:t>ZDV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62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779350" y="1198520"/>
            <a:ext cx="5284271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 smtClean="0">
                <a:solidFill>
                  <a:srgbClr val="CC3300"/>
                </a:solidFill>
                <a:latin typeface="Calibri" pitchFamily="34" charset="0"/>
              </a:rPr>
              <a:t>Rebote virológico y </a:t>
            </a:r>
            <a:r>
              <a:rPr lang="es-ES" sz="2400" b="1" dirty="0" err="1" smtClean="0">
                <a:solidFill>
                  <a:srgbClr val="CC3300"/>
                </a:solidFill>
                <a:latin typeface="Calibri" pitchFamily="34" charset="0"/>
              </a:rPr>
              <a:t>resupresión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271588" y="1521765"/>
            <a:ext cx="27317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Tiempo al rebote virológico</a:t>
            </a:r>
            <a:endParaRPr lang="es-ES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511106" y="1521765"/>
            <a:ext cx="45017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Tiempo a la desopresión viral después del cambio de ARV en el grupo IP monoterapia</a:t>
            </a:r>
            <a:endParaRPr lang="es-ES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44728" y="5040215"/>
            <a:ext cx="8469853" cy="164549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s-ES" b="1" dirty="0" smtClean="0">
                <a:latin typeface="+mj-lt"/>
              </a:rPr>
              <a:t>Rebote viral confirmado (estimación de Kaplan-</a:t>
            </a:r>
            <a:r>
              <a:rPr lang="es-ES" b="1" dirty="0" err="1" smtClean="0">
                <a:latin typeface="+mj-lt"/>
              </a:rPr>
              <a:t>Meier</a:t>
            </a:r>
            <a:r>
              <a:rPr lang="es-ES" b="1" dirty="0" smtClean="0">
                <a:latin typeface="+mj-lt"/>
              </a:rPr>
              <a:t>) durante el seguimiento</a:t>
            </a:r>
            <a:endParaRPr lang="es-ES" sz="1800" dirty="0" smtClean="0">
              <a:latin typeface="+mj-lt"/>
            </a:endParaRPr>
          </a:p>
          <a:p>
            <a:pPr lvl="1"/>
            <a:r>
              <a:rPr lang="es-ES" sz="1600" dirty="0" smtClean="0"/>
              <a:t>IP/r monoterapia : 35.0% vs triple terapia : 3.2% (diferencia : 31.8%) </a:t>
            </a:r>
            <a:br>
              <a:rPr lang="es-ES" sz="1600" dirty="0" smtClean="0"/>
            </a:br>
            <a:r>
              <a:rPr lang="es-ES" sz="1600" dirty="0" smtClean="0"/>
              <a:t>(IC 95% : 24.6 a 39.0, p &lt; 0.0001)</a:t>
            </a:r>
          </a:p>
          <a:p>
            <a:pPr lvl="1"/>
            <a:r>
              <a:rPr lang="es-ES" sz="1600" dirty="0" smtClean="0"/>
              <a:t>Rebote con IP/r monoterapia : 24 por 100 personas año durante el 1</a:t>
            </a:r>
            <a:r>
              <a:rPr lang="es-ES" sz="1200" baseline="30000" dirty="0" smtClean="0"/>
              <a:t>er</a:t>
            </a:r>
            <a:r>
              <a:rPr lang="es-ES" sz="1600" dirty="0" smtClean="0"/>
              <a:t> año, </a:t>
            </a:r>
            <a:br>
              <a:rPr lang="es-ES" sz="1600" dirty="0" smtClean="0"/>
            </a:br>
            <a:r>
              <a:rPr lang="es-ES" sz="1600" dirty="0" smtClean="0"/>
              <a:t>6 por 100 personas-año en años subsiguientes</a:t>
            </a:r>
            <a:endParaRPr lang="es-ES" sz="2400" dirty="0" smtClean="0"/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grpSp>
        <p:nvGrpSpPr>
          <p:cNvPr id="115" name="Groupe 114"/>
          <p:cNvGrpSpPr/>
          <p:nvPr/>
        </p:nvGrpSpPr>
        <p:grpSpPr>
          <a:xfrm>
            <a:off x="49984" y="2124789"/>
            <a:ext cx="4580449" cy="2899684"/>
            <a:chOff x="49984" y="2124789"/>
            <a:chExt cx="4580449" cy="2899684"/>
          </a:xfrm>
        </p:grpSpPr>
        <p:sp>
          <p:nvSpPr>
            <p:cNvPr id="114" name="AutoShape 165"/>
            <p:cNvSpPr>
              <a:spLocks noChangeArrowheads="1"/>
            </p:cNvSpPr>
            <p:nvPr/>
          </p:nvSpPr>
          <p:spPr bwMode="auto">
            <a:xfrm>
              <a:off x="1093634" y="3469402"/>
              <a:ext cx="904766" cy="4154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1032" name="Groupe 1031"/>
            <p:cNvGrpSpPr/>
            <p:nvPr/>
          </p:nvGrpSpPr>
          <p:grpSpPr>
            <a:xfrm>
              <a:off x="985838" y="2241550"/>
              <a:ext cx="3446463" cy="1811338"/>
              <a:chOff x="1052513" y="2279650"/>
              <a:chExt cx="3446463" cy="1811338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1090613" y="2279650"/>
                <a:ext cx="3408363" cy="1768475"/>
              </a:xfrm>
              <a:custGeom>
                <a:avLst/>
                <a:gdLst>
                  <a:gd name="T0" fmla="*/ 4296 w 4296"/>
                  <a:gd name="T1" fmla="*/ 2230 h 2230"/>
                  <a:gd name="T2" fmla="*/ 0 w 4296"/>
                  <a:gd name="T3" fmla="*/ 2230 h 2230"/>
                  <a:gd name="T4" fmla="*/ 0 w 4296"/>
                  <a:gd name="T5" fmla="*/ 0 h 2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6" h="2230">
                    <a:moveTo>
                      <a:pt x="4296" y="2230"/>
                    </a:moveTo>
                    <a:lnTo>
                      <a:pt x="0" y="2230"/>
                    </a:lnTo>
                    <a:lnTo>
                      <a:pt x="0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 flipV="1">
                <a:off x="313055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 flipV="1">
                <a:off x="279082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V="1">
                <a:off x="347027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 flipV="1">
                <a:off x="381000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 flipV="1">
                <a:off x="4491038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V="1">
                <a:off x="414972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V="1">
                <a:off x="1090613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16"/>
              <p:cNvSpPr>
                <a:spLocks noChangeShapeType="1"/>
              </p:cNvSpPr>
              <p:nvPr/>
            </p:nvSpPr>
            <p:spPr bwMode="auto">
              <a:xfrm flipV="1">
                <a:off x="1430338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V="1">
                <a:off x="2111375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 flipV="1">
                <a:off x="1770063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451100" y="4048125"/>
                <a:ext cx="0" cy="42863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1052513" y="2638425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1052513" y="2990850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1052513" y="3344863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1052513" y="3697288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1052513" y="4048125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24" name="Line 25"/>
              <p:cNvSpPr>
                <a:spLocks noChangeShapeType="1"/>
              </p:cNvSpPr>
              <p:nvPr/>
            </p:nvSpPr>
            <p:spPr bwMode="auto">
              <a:xfrm>
                <a:off x="1052513" y="2286000"/>
                <a:ext cx="381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25" name="Freeform 26"/>
              <p:cNvSpPr>
                <a:spLocks/>
              </p:cNvSpPr>
              <p:nvPr/>
            </p:nvSpPr>
            <p:spPr bwMode="auto">
              <a:xfrm>
                <a:off x="1090613" y="2286000"/>
                <a:ext cx="3384550" cy="58738"/>
              </a:xfrm>
              <a:custGeom>
                <a:avLst/>
                <a:gdLst>
                  <a:gd name="T0" fmla="*/ 4265 w 4265"/>
                  <a:gd name="T1" fmla="*/ 75 h 75"/>
                  <a:gd name="T2" fmla="*/ 3231 w 4265"/>
                  <a:gd name="T3" fmla="*/ 75 h 75"/>
                  <a:gd name="T4" fmla="*/ 3231 w 4265"/>
                  <a:gd name="T5" fmla="*/ 58 h 75"/>
                  <a:gd name="T6" fmla="*/ 2811 w 4265"/>
                  <a:gd name="T7" fmla="*/ 58 h 75"/>
                  <a:gd name="T8" fmla="*/ 2811 w 4265"/>
                  <a:gd name="T9" fmla="*/ 44 h 75"/>
                  <a:gd name="T10" fmla="*/ 2028 w 4265"/>
                  <a:gd name="T11" fmla="*/ 44 h 75"/>
                  <a:gd name="T12" fmla="*/ 2028 w 4265"/>
                  <a:gd name="T13" fmla="*/ 30 h 75"/>
                  <a:gd name="T14" fmla="*/ 1271 w 4265"/>
                  <a:gd name="T15" fmla="*/ 30 h 75"/>
                  <a:gd name="T16" fmla="*/ 1271 w 4265"/>
                  <a:gd name="T17" fmla="*/ 14 h 75"/>
                  <a:gd name="T18" fmla="*/ 959 w 4265"/>
                  <a:gd name="T19" fmla="*/ 14 h 75"/>
                  <a:gd name="T20" fmla="*/ 959 w 4265"/>
                  <a:gd name="T21" fmla="*/ 0 h 75"/>
                  <a:gd name="T22" fmla="*/ 0 w 4265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65" h="75">
                    <a:moveTo>
                      <a:pt x="4265" y="75"/>
                    </a:moveTo>
                    <a:lnTo>
                      <a:pt x="3231" y="75"/>
                    </a:lnTo>
                    <a:lnTo>
                      <a:pt x="3231" y="58"/>
                    </a:lnTo>
                    <a:lnTo>
                      <a:pt x="2811" y="58"/>
                    </a:lnTo>
                    <a:lnTo>
                      <a:pt x="2811" y="44"/>
                    </a:lnTo>
                    <a:lnTo>
                      <a:pt x="2028" y="44"/>
                    </a:lnTo>
                    <a:lnTo>
                      <a:pt x="2028" y="30"/>
                    </a:lnTo>
                    <a:lnTo>
                      <a:pt x="1271" y="30"/>
                    </a:lnTo>
                    <a:lnTo>
                      <a:pt x="1271" y="14"/>
                    </a:lnTo>
                    <a:lnTo>
                      <a:pt x="959" y="14"/>
                    </a:lnTo>
                    <a:lnTo>
                      <a:pt x="959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3AC5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29" name="Freeform 29"/>
              <p:cNvSpPr>
                <a:spLocks/>
              </p:cNvSpPr>
              <p:nvPr/>
            </p:nvSpPr>
            <p:spPr bwMode="auto">
              <a:xfrm>
                <a:off x="1090613" y="2286000"/>
                <a:ext cx="3402013" cy="614363"/>
              </a:xfrm>
              <a:custGeom>
                <a:avLst/>
                <a:gdLst>
                  <a:gd name="T0" fmla="*/ 3969 w 4287"/>
                  <a:gd name="T1" fmla="*/ 775 h 775"/>
                  <a:gd name="T2" fmla="*/ 3351 w 4287"/>
                  <a:gd name="T3" fmla="*/ 726 h 775"/>
                  <a:gd name="T4" fmla="*/ 3081 w 4287"/>
                  <a:gd name="T5" fmla="*/ 705 h 775"/>
                  <a:gd name="T6" fmla="*/ 2876 w 4287"/>
                  <a:gd name="T7" fmla="*/ 689 h 775"/>
                  <a:gd name="T8" fmla="*/ 2754 w 4287"/>
                  <a:gd name="T9" fmla="*/ 677 h 775"/>
                  <a:gd name="T10" fmla="*/ 2630 w 4287"/>
                  <a:gd name="T11" fmla="*/ 667 h 775"/>
                  <a:gd name="T12" fmla="*/ 2517 w 4287"/>
                  <a:gd name="T13" fmla="*/ 651 h 775"/>
                  <a:gd name="T14" fmla="*/ 2190 w 4287"/>
                  <a:gd name="T15" fmla="*/ 639 h 775"/>
                  <a:gd name="T16" fmla="*/ 2017 w 4287"/>
                  <a:gd name="T17" fmla="*/ 627 h 775"/>
                  <a:gd name="T18" fmla="*/ 1984 w 4287"/>
                  <a:gd name="T19" fmla="*/ 613 h 775"/>
                  <a:gd name="T20" fmla="*/ 1675 w 4287"/>
                  <a:gd name="T21" fmla="*/ 595 h 775"/>
                  <a:gd name="T22" fmla="*/ 1483 w 4287"/>
                  <a:gd name="T23" fmla="*/ 578 h 775"/>
                  <a:gd name="T24" fmla="*/ 1382 w 4287"/>
                  <a:gd name="T25" fmla="*/ 566 h 775"/>
                  <a:gd name="T26" fmla="*/ 1173 w 4287"/>
                  <a:gd name="T27" fmla="*/ 550 h 775"/>
                  <a:gd name="T28" fmla="*/ 1144 w 4287"/>
                  <a:gd name="T29" fmla="*/ 534 h 775"/>
                  <a:gd name="T30" fmla="*/ 1062 w 4287"/>
                  <a:gd name="T31" fmla="*/ 521 h 775"/>
                  <a:gd name="T32" fmla="*/ 992 w 4287"/>
                  <a:gd name="T33" fmla="*/ 508 h 775"/>
                  <a:gd name="T34" fmla="*/ 952 w 4287"/>
                  <a:gd name="T35" fmla="*/ 493 h 775"/>
                  <a:gd name="T36" fmla="*/ 919 w 4287"/>
                  <a:gd name="T37" fmla="*/ 475 h 775"/>
                  <a:gd name="T38" fmla="*/ 865 w 4287"/>
                  <a:gd name="T39" fmla="*/ 447 h 775"/>
                  <a:gd name="T40" fmla="*/ 811 w 4287"/>
                  <a:gd name="T41" fmla="*/ 420 h 775"/>
                  <a:gd name="T42" fmla="*/ 780 w 4287"/>
                  <a:gd name="T43" fmla="*/ 395 h 775"/>
                  <a:gd name="T44" fmla="*/ 738 w 4287"/>
                  <a:gd name="T45" fmla="*/ 380 h 775"/>
                  <a:gd name="T46" fmla="*/ 724 w 4287"/>
                  <a:gd name="T47" fmla="*/ 357 h 775"/>
                  <a:gd name="T48" fmla="*/ 700 w 4287"/>
                  <a:gd name="T49" fmla="*/ 334 h 775"/>
                  <a:gd name="T50" fmla="*/ 648 w 4287"/>
                  <a:gd name="T51" fmla="*/ 282 h 775"/>
                  <a:gd name="T52" fmla="*/ 609 w 4287"/>
                  <a:gd name="T53" fmla="*/ 261 h 775"/>
                  <a:gd name="T54" fmla="*/ 524 w 4287"/>
                  <a:gd name="T55" fmla="*/ 237 h 775"/>
                  <a:gd name="T56" fmla="*/ 512 w 4287"/>
                  <a:gd name="T57" fmla="*/ 207 h 775"/>
                  <a:gd name="T58" fmla="*/ 489 w 4287"/>
                  <a:gd name="T59" fmla="*/ 172 h 775"/>
                  <a:gd name="T60" fmla="*/ 461 w 4287"/>
                  <a:gd name="T61" fmla="*/ 148 h 775"/>
                  <a:gd name="T62" fmla="*/ 395 w 4287"/>
                  <a:gd name="T63" fmla="*/ 106 h 775"/>
                  <a:gd name="T64" fmla="*/ 326 w 4287"/>
                  <a:gd name="T65" fmla="*/ 89 h 775"/>
                  <a:gd name="T66" fmla="*/ 310 w 4287"/>
                  <a:gd name="T67" fmla="*/ 66 h 775"/>
                  <a:gd name="T68" fmla="*/ 291 w 4287"/>
                  <a:gd name="T69" fmla="*/ 54 h 775"/>
                  <a:gd name="T70" fmla="*/ 216 w 4287"/>
                  <a:gd name="T71" fmla="*/ 37 h 775"/>
                  <a:gd name="T72" fmla="*/ 145 w 4287"/>
                  <a:gd name="T73" fmla="*/ 25 h 775"/>
                  <a:gd name="T74" fmla="*/ 0 w 4287"/>
                  <a:gd name="T75" fmla="*/ 0 h 7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287" h="775">
                    <a:moveTo>
                      <a:pt x="4287" y="775"/>
                    </a:moveTo>
                    <a:lnTo>
                      <a:pt x="3969" y="775"/>
                    </a:lnTo>
                    <a:lnTo>
                      <a:pt x="3969" y="726"/>
                    </a:lnTo>
                    <a:lnTo>
                      <a:pt x="3351" y="726"/>
                    </a:lnTo>
                    <a:lnTo>
                      <a:pt x="3351" y="705"/>
                    </a:lnTo>
                    <a:lnTo>
                      <a:pt x="3081" y="705"/>
                    </a:lnTo>
                    <a:lnTo>
                      <a:pt x="3081" y="689"/>
                    </a:lnTo>
                    <a:lnTo>
                      <a:pt x="2876" y="689"/>
                    </a:lnTo>
                    <a:lnTo>
                      <a:pt x="2876" y="677"/>
                    </a:lnTo>
                    <a:lnTo>
                      <a:pt x="2754" y="677"/>
                    </a:lnTo>
                    <a:lnTo>
                      <a:pt x="2754" y="667"/>
                    </a:lnTo>
                    <a:lnTo>
                      <a:pt x="2630" y="667"/>
                    </a:lnTo>
                    <a:lnTo>
                      <a:pt x="2630" y="651"/>
                    </a:lnTo>
                    <a:lnTo>
                      <a:pt x="2517" y="651"/>
                    </a:lnTo>
                    <a:lnTo>
                      <a:pt x="2517" y="639"/>
                    </a:lnTo>
                    <a:lnTo>
                      <a:pt x="2190" y="639"/>
                    </a:lnTo>
                    <a:lnTo>
                      <a:pt x="2190" y="627"/>
                    </a:lnTo>
                    <a:lnTo>
                      <a:pt x="2017" y="627"/>
                    </a:lnTo>
                    <a:lnTo>
                      <a:pt x="2017" y="613"/>
                    </a:lnTo>
                    <a:lnTo>
                      <a:pt x="1984" y="613"/>
                    </a:lnTo>
                    <a:lnTo>
                      <a:pt x="1984" y="595"/>
                    </a:lnTo>
                    <a:lnTo>
                      <a:pt x="1675" y="595"/>
                    </a:lnTo>
                    <a:lnTo>
                      <a:pt x="1675" y="578"/>
                    </a:lnTo>
                    <a:lnTo>
                      <a:pt x="1483" y="578"/>
                    </a:lnTo>
                    <a:lnTo>
                      <a:pt x="1483" y="566"/>
                    </a:lnTo>
                    <a:lnTo>
                      <a:pt x="1382" y="566"/>
                    </a:lnTo>
                    <a:lnTo>
                      <a:pt x="1382" y="550"/>
                    </a:lnTo>
                    <a:lnTo>
                      <a:pt x="1173" y="550"/>
                    </a:lnTo>
                    <a:lnTo>
                      <a:pt x="1173" y="534"/>
                    </a:lnTo>
                    <a:lnTo>
                      <a:pt x="1144" y="534"/>
                    </a:lnTo>
                    <a:lnTo>
                      <a:pt x="1144" y="521"/>
                    </a:lnTo>
                    <a:lnTo>
                      <a:pt x="1062" y="521"/>
                    </a:lnTo>
                    <a:lnTo>
                      <a:pt x="1062" y="508"/>
                    </a:lnTo>
                    <a:lnTo>
                      <a:pt x="992" y="508"/>
                    </a:lnTo>
                    <a:lnTo>
                      <a:pt x="992" y="493"/>
                    </a:lnTo>
                    <a:lnTo>
                      <a:pt x="952" y="493"/>
                    </a:lnTo>
                    <a:lnTo>
                      <a:pt x="952" y="475"/>
                    </a:lnTo>
                    <a:lnTo>
                      <a:pt x="919" y="475"/>
                    </a:lnTo>
                    <a:lnTo>
                      <a:pt x="919" y="447"/>
                    </a:lnTo>
                    <a:lnTo>
                      <a:pt x="865" y="447"/>
                    </a:lnTo>
                    <a:lnTo>
                      <a:pt x="865" y="420"/>
                    </a:lnTo>
                    <a:lnTo>
                      <a:pt x="811" y="420"/>
                    </a:lnTo>
                    <a:lnTo>
                      <a:pt x="811" y="395"/>
                    </a:lnTo>
                    <a:lnTo>
                      <a:pt x="780" y="395"/>
                    </a:lnTo>
                    <a:lnTo>
                      <a:pt x="780" y="380"/>
                    </a:lnTo>
                    <a:lnTo>
                      <a:pt x="738" y="380"/>
                    </a:lnTo>
                    <a:lnTo>
                      <a:pt x="738" y="357"/>
                    </a:lnTo>
                    <a:lnTo>
                      <a:pt x="724" y="357"/>
                    </a:lnTo>
                    <a:lnTo>
                      <a:pt x="724" y="334"/>
                    </a:lnTo>
                    <a:lnTo>
                      <a:pt x="700" y="334"/>
                    </a:lnTo>
                    <a:lnTo>
                      <a:pt x="700" y="282"/>
                    </a:lnTo>
                    <a:lnTo>
                      <a:pt x="648" y="282"/>
                    </a:lnTo>
                    <a:lnTo>
                      <a:pt x="648" y="261"/>
                    </a:lnTo>
                    <a:lnTo>
                      <a:pt x="609" y="261"/>
                    </a:lnTo>
                    <a:lnTo>
                      <a:pt x="609" y="237"/>
                    </a:lnTo>
                    <a:lnTo>
                      <a:pt x="524" y="237"/>
                    </a:lnTo>
                    <a:lnTo>
                      <a:pt x="524" y="207"/>
                    </a:lnTo>
                    <a:lnTo>
                      <a:pt x="512" y="207"/>
                    </a:lnTo>
                    <a:lnTo>
                      <a:pt x="512" y="172"/>
                    </a:lnTo>
                    <a:lnTo>
                      <a:pt x="489" y="172"/>
                    </a:lnTo>
                    <a:lnTo>
                      <a:pt x="489" y="148"/>
                    </a:lnTo>
                    <a:lnTo>
                      <a:pt x="461" y="148"/>
                    </a:lnTo>
                    <a:lnTo>
                      <a:pt x="461" y="106"/>
                    </a:lnTo>
                    <a:lnTo>
                      <a:pt x="395" y="106"/>
                    </a:lnTo>
                    <a:lnTo>
                      <a:pt x="395" y="89"/>
                    </a:lnTo>
                    <a:lnTo>
                      <a:pt x="326" y="89"/>
                    </a:lnTo>
                    <a:lnTo>
                      <a:pt x="326" y="66"/>
                    </a:lnTo>
                    <a:lnTo>
                      <a:pt x="310" y="66"/>
                    </a:lnTo>
                    <a:lnTo>
                      <a:pt x="310" y="54"/>
                    </a:lnTo>
                    <a:lnTo>
                      <a:pt x="291" y="54"/>
                    </a:lnTo>
                    <a:lnTo>
                      <a:pt x="291" y="37"/>
                    </a:lnTo>
                    <a:lnTo>
                      <a:pt x="216" y="37"/>
                    </a:lnTo>
                    <a:lnTo>
                      <a:pt x="216" y="25"/>
                    </a:lnTo>
                    <a:lnTo>
                      <a:pt x="145" y="25"/>
                    </a:lnTo>
                    <a:lnTo>
                      <a:pt x="145" y="0"/>
                    </a:lnTo>
                    <a:lnTo>
                      <a:pt x="0" y="0"/>
                    </a:lnTo>
                  </a:path>
                </a:pathLst>
              </a:custGeom>
              <a:noFill/>
              <a:ln w="17463">
                <a:solidFill>
                  <a:srgbClr val="FF960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30" name="ZoneTexte 1029"/>
            <p:cNvSpPr txBox="1"/>
            <p:nvPr/>
          </p:nvSpPr>
          <p:spPr>
            <a:xfrm>
              <a:off x="782821" y="388489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712289" y="353286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712289" y="318084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12289" y="282882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12289" y="2476809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41757" y="212478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905864" y="405288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210482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1550366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48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1890250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72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2230134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534752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874636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144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3214520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168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54404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192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894288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216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234170" y="4052888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1282102" y="3469402"/>
              <a:ext cx="3626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333399"/>
                  </a:solidFill>
                </a:rPr>
                <a:t>OT</a:t>
              </a:r>
              <a:endParaRPr lang="en-US" sz="1000" b="1" dirty="0">
                <a:solidFill>
                  <a:srgbClr val="333399"/>
                </a:solidFill>
              </a:endParaRP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282102" y="3620214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333399"/>
                  </a:solidFill>
                </a:rPr>
                <a:t>IP-mono</a:t>
              </a:r>
              <a:endParaRPr lang="en-US" sz="1000" b="1" dirty="0">
                <a:solidFill>
                  <a:srgbClr val="333399"/>
                </a:solidFill>
              </a:endParaRPr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H="1">
              <a:off x="1144588" y="3592513"/>
              <a:ext cx="127000" cy="0"/>
            </a:xfrm>
            <a:prstGeom prst="line">
              <a:avLst/>
            </a:prstGeom>
            <a:noFill/>
            <a:ln w="17463">
              <a:solidFill>
                <a:srgbClr val="3AC5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0" name="Line 28"/>
            <p:cNvSpPr>
              <a:spLocks noChangeShapeType="1"/>
            </p:cNvSpPr>
            <p:nvPr/>
          </p:nvSpPr>
          <p:spPr bwMode="auto">
            <a:xfrm flipH="1">
              <a:off x="1144588" y="3743325"/>
              <a:ext cx="127000" cy="0"/>
            </a:xfrm>
            <a:prstGeom prst="line">
              <a:avLst/>
            </a:prstGeom>
            <a:noFill/>
            <a:ln w="17463">
              <a:solidFill>
                <a:srgbClr val="FF960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2197348" y="3420159"/>
              <a:ext cx="1895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0066"/>
                  </a:solidFill>
                </a:rPr>
                <a:t>HR = 13,9 ; 95 % CI : 6,8-28,6</a:t>
              </a:r>
              <a:br>
                <a:rPr lang="en-US" sz="1000" dirty="0" smtClean="0">
                  <a:solidFill>
                    <a:srgbClr val="000066"/>
                  </a:solidFill>
                </a:rPr>
              </a:br>
              <a:r>
                <a:rPr lang="en-US" sz="1000" dirty="0" smtClean="0">
                  <a:solidFill>
                    <a:srgbClr val="000066"/>
                  </a:solidFill>
                </a:rPr>
                <a:t>p &lt; 0,0001</a:t>
              </a:r>
              <a:endParaRPr lang="en-US" sz="1000" dirty="0">
                <a:solidFill>
                  <a:srgbClr val="000066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1619444" y="4274582"/>
              <a:ext cx="22268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000066"/>
                  </a:solidFill>
                </a:rPr>
                <a:t>Semanas</a:t>
              </a:r>
              <a:r>
                <a:rPr lang="en-US" sz="1000" b="1" dirty="0" smtClean="0">
                  <a:solidFill>
                    <a:srgbClr val="000066"/>
                  </a:solidFill>
                </a:rPr>
                <a:t> </a:t>
              </a:r>
              <a:r>
                <a:rPr lang="en-US" sz="1000" b="1" dirty="0" err="1" smtClean="0">
                  <a:solidFill>
                    <a:srgbClr val="000066"/>
                  </a:solidFill>
                </a:rPr>
                <a:t>desde</a:t>
              </a:r>
              <a:r>
                <a:rPr lang="en-US" sz="1000" b="1" dirty="0" smtClean="0">
                  <a:solidFill>
                    <a:srgbClr val="000066"/>
                  </a:solidFill>
                </a:rPr>
                <a:t> la </a:t>
              </a:r>
              <a:r>
                <a:rPr lang="en-US" sz="1000" b="1" dirty="0" err="1" smtClean="0">
                  <a:solidFill>
                    <a:srgbClr val="000066"/>
                  </a:solidFill>
                </a:rPr>
                <a:t>randomización</a:t>
              </a:r>
              <a:endParaRPr lang="en-US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835332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291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296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1175216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289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1515100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287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1854984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283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2194868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280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216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2534752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279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210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2874636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276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208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3214520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247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183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554404" y="4624363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133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100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929554" y="46243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64</a:t>
              </a:r>
            </a:p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53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4269436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rgbClr val="000066"/>
                  </a:solidFill>
                </a:rPr>
                <a:t>10</a:t>
              </a:r>
              <a:endParaRPr lang="en-US" sz="1000" dirty="0">
                <a:solidFill>
                  <a:srgbClr val="000066"/>
                </a:solidFill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75623" y="4624363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 smtClean="0">
                  <a:solidFill>
                    <a:srgbClr val="000066"/>
                  </a:solidFill>
                </a:rPr>
                <a:t>OT</a:t>
              </a:r>
              <a:br>
                <a:rPr lang="en-US" sz="1000" dirty="0" smtClean="0">
                  <a:solidFill>
                    <a:srgbClr val="000066"/>
                  </a:solidFill>
                </a:rPr>
              </a:br>
              <a:r>
                <a:rPr lang="en-US" sz="1000" dirty="0" smtClean="0">
                  <a:solidFill>
                    <a:srgbClr val="000066"/>
                  </a:solidFill>
                </a:rPr>
                <a:t>IPI-mono</a:t>
              </a:r>
              <a:endParaRPr lang="en-US" sz="1000" dirty="0">
                <a:solidFill>
                  <a:srgbClr val="000066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49984" y="4397192"/>
              <a:ext cx="13821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err="1" smtClean="0">
                  <a:solidFill>
                    <a:srgbClr val="000066"/>
                  </a:solidFill>
                </a:rPr>
                <a:t>Pacientes</a:t>
              </a:r>
              <a:r>
                <a:rPr lang="en-US" sz="1000" b="1" dirty="0" smtClean="0">
                  <a:solidFill>
                    <a:srgbClr val="000066"/>
                  </a:solidFill>
                </a:rPr>
                <a:t> en </a:t>
              </a:r>
              <a:r>
                <a:rPr lang="en-US" sz="1000" b="1" dirty="0" err="1" smtClean="0">
                  <a:solidFill>
                    <a:srgbClr val="000066"/>
                  </a:solidFill>
                </a:rPr>
                <a:t>riesgo</a:t>
              </a:r>
              <a:endParaRPr lang="en-US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76" name="ZoneTexte 75"/>
            <p:cNvSpPr txBox="1"/>
            <p:nvPr/>
          </p:nvSpPr>
          <p:spPr>
            <a:xfrm rot="16200000">
              <a:off x="-265242" y="3013848"/>
              <a:ext cx="16466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Without VL rebound (%)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</p:grpSp>
      <p:grpSp>
        <p:nvGrpSpPr>
          <p:cNvPr id="116" name="Groupe 115"/>
          <p:cNvGrpSpPr/>
          <p:nvPr/>
        </p:nvGrpSpPr>
        <p:grpSpPr>
          <a:xfrm>
            <a:off x="4604234" y="2130113"/>
            <a:ext cx="4273213" cy="2740471"/>
            <a:chOff x="4604234" y="2130113"/>
            <a:chExt cx="4273213" cy="2740471"/>
          </a:xfrm>
        </p:grpSpPr>
        <p:sp>
          <p:nvSpPr>
            <p:cNvPr id="10" name="ZoneTexte 9"/>
            <p:cNvSpPr txBox="1"/>
            <p:nvPr/>
          </p:nvSpPr>
          <p:spPr>
            <a:xfrm>
              <a:off x="6345149" y="2987287"/>
              <a:ext cx="24311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000066"/>
                  </a:solidFill>
                </a:rPr>
                <a:t>Tiempo</a:t>
              </a:r>
              <a:r>
                <a:rPr lang="en-US" sz="1200" dirty="0" smtClean="0">
                  <a:solidFill>
                    <a:srgbClr val="000066"/>
                  </a:solidFill>
                </a:rPr>
                <a:t> </a:t>
              </a:r>
              <a:r>
                <a:rPr lang="en-US" sz="1200" dirty="0" smtClean="0">
                  <a:solidFill>
                    <a:srgbClr val="000066"/>
                  </a:solidFill>
                </a:rPr>
                <a:t>(</a:t>
              </a:r>
              <a:r>
                <a:rPr lang="es-ES" sz="1200" dirty="0" smtClean="0">
                  <a:solidFill>
                    <a:srgbClr val="000066"/>
                  </a:solidFill>
                </a:rPr>
                <a:t>mediana</a:t>
              </a:r>
              <a:r>
                <a:rPr lang="en-US" sz="1200" dirty="0" smtClean="0">
                  <a:solidFill>
                    <a:srgbClr val="000066"/>
                  </a:solidFill>
                </a:rPr>
                <a:t>): </a:t>
              </a:r>
              <a:r>
                <a:rPr lang="en-US" sz="1200" dirty="0" smtClean="0">
                  <a:solidFill>
                    <a:srgbClr val="000066"/>
                  </a:solidFill>
                </a:rPr>
                <a:t>3.5 </a:t>
              </a:r>
              <a:r>
                <a:rPr lang="en-US" sz="1200" dirty="0" err="1" smtClean="0">
                  <a:solidFill>
                    <a:srgbClr val="000066"/>
                  </a:solidFill>
                </a:rPr>
                <a:t>semanas</a:t>
              </a:r>
              <a:endParaRPr lang="en-US" sz="1200" dirty="0">
                <a:solidFill>
                  <a:srgbClr val="000066"/>
                </a:solidFill>
              </a:endParaRPr>
            </a:p>
          </p:txBody>
        </p:sp>
        <p:grpSp>
          <p:nvGrpSpPr>
            <p:cNvPr id="1048" name="Groupe 1047"/>
            <p:cNvGrpSpPr/>
            <p:nvPr/>
          </p:nvGrpSpPr>
          <p:grpSpPr>
            <a:xfrm>
              <a:off x="5271626" y="2247899"/>
              <a:ext cx="3451829" cy="1817609"/>
              <a:chOff x="5424488" y="2398713"/>
              <a:chExt cx="3705225" cy="1951038"/>
            </a:xfrm>
          </p:grpSpPr>
          <p:sp>
            <p:nvSpPr>
              <p:cNvPr id="1036" name="Freeform 36"/>
              <p:cNvSpPr>
                <a:spLocks/>
              </p:cNvSpPr>
              <p:nvPr/>
            </p:nvSpPr>
            <p:spPr bwMode="auto">
              <a:xfrm>
                <a:off x="5475288" y="2398713"/>
                <a:ext cx="3654425" cy="1898650"/>
              </a:xfrm>
              <a:custGeom>
                <a:avLst/>
                <a:gdLst>
                  <a:gd name="T0" fmla="*/ 4603 w 4603"/>
                  <a:gd name="T1" fmla="*/ 2392 h 2392"/>
                  <a:gd name="T2" fmla="*/ 0 w 4603"/>
                  <a:gd name="T3" fmla="*/ 2392 h 2392"/>
                  <a:gd name="T4" fmla="*/ 0 w 4603"/>
                  <a:gd name="T5" fmla="*/ 0 h 2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03" h="2392">
                    <a:moveTo>
                      <a:pt x="4603" y="2392"/>
                    </a:moveTo>
                    <a:lnTo>
                      <a:pt x="0" y="2392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37" name="Line 37"/>
              <p:cNvSpPr>
                <a:spLocks noChangeShapeType="1"/>
              </p:cNvSpPr>
              <p:nvPr/>
            </p:nvSpPr>
            <p:spPr bwMode="auto">
              <a:xfrm flipV="1">
                <a:off x="912018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38" name="Line 38"/>
              <p:cNvSpPr>
                <a:spLocks noChangeShapeType="1"/>
              </p:cNvSpPr>
              <p:nvPr/>
            </p:nvSpPr>
            <p:spPr bwMode="auto">
              <a:xfrm flipV="1">
                <a:off x="547528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39" name="Line 39"/>
              <p:cNvSpPr>
                <a:spLocks noChangeShapeType="1"/>
              </p:cNvSpPr>
              <p:nvPr/>
            </p:nvSpPr>
            <p:spPr bwMode="auto">
              <a:xfrm flipV="1">
                <a:off x="6751638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0" name="Line 40"/>
              <p:cNvSpPr>
                <a:spLocks noChangeShapeType="1"/>
              </p:cNvSpPr>
              <p:nvPr/>
            </p:nvSpPr>
            <p:spPr bwMode="auto">
              <a:xfrm flipV="1">
                <a:off x="7931150" y="4297363"/>
                <a:ext cx="0" cy="52388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1" name="Line 41"/>
              <p:cNvSpPr>
                <a:spLocks noChangeShapeType="1"/>
              </p:cNvSpPr>
              <p:nvPr/>
            </p:nvSpPr>
            <p:spPr bwMode="auto">
              <a:xfrm>
                <a:off x="5424488" y="2787650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2" name="Line 42"/>
              <p:cNvSpPr>
                <a:spLocks noChangeShapeType="1"/>
              </p:cNvSpPr>
              <p:nvPr/>
            </p:nvSpPr>
            <p:spPr bwMode="auto">
              <a:xfrm>
                <a:off x="5424488" y="3165475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3" name="Line 43"/>
              <p:cNvSpPr>
                <a:spLocks noChangeShapeType="1"/>
              </p:cNvSpPr>
              <p:nvPr/>
            </p:nvSpPr>
            <p:spPr bwMode="auto">
              <a:xfrm>
                <a:off x="5424488" y="3543300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4" name="Line 44"/>
              <p:cNvSpPr>
                <a:spLocks noChangeShapeType="1"/>
              </p:cNvSpPr>
              <p:nvPr/>
            </p:nvSpPr>
            <p:spPr bwMode="auto">
              <a:xfrm>
                <a:off x="5424488" y="3919538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5" name="Line 45"/>
              <p:cNvSpPr>
                <a:spLocks noChangeShapeType="1"/>
              </p:cNvSpPr>
              <p:nvPr/>
            </p:nvSpPr>
            <p:spPr bwMode="auto">
              <a:xfrm>
                <a:off x="5424488" y="4297363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6" name="Line 46"/>
              <p:cNvSpPr>
                <a:spLocks noChangeShapeType="1"/>
              </p:cNvSpPr>
              <p:nvPr/>
            </p:nvSpPr>
            <p:spPr bwMode="auto">
              <a:xfrm>
                <a:off x="5424488" y="2409825"/>
                <a:ext cx="5080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047" name="Freeform 47"/>
              <p:cNvSpPr>
                <a:spLocks/>
              </p:cNvSpPr>
              <p:nvPr/>
            </p:nvSpPr>
            <p:spPr bwMode="auto">
              <a:xfrm>
                <a:off x="5475288" y="2409825"/>
                <a:ext cx="2563812" cy="1874838"/>
              </a:xfrm>
              <a:custGeom>
                <a:avLst/>
                <a:gdLst>
                  <a:gd name="T0" fmla="*/ 3228 w 3228"/>
                  <a:gd name="T1" fmla="*/ 2346 h 2364"/>
                  <a:gd name="T2" fmla="*/ 2465 w 3228"/>
                  <a:gd name="T3" fmla="*/ 2303 h 2364"/>
                  <a:gd name="T4" fmla="*/ 2311 w 3228"/>
                  <a:gd name="T5" fmla="*/ 2267 h 2364"/>
                  <a:gd name="T6" fmla="*/ 2252 w 3228"/>
                  <a:gd name="T7" fmla="*/ 2242 h 2364"/>
                  <a:gd name="T8" fmla="*/ 2049 w 3228"/>
                  <a:gd name="T9" fmla="*/ 2202 h 2364"/>
                  <a:gd name="T10" fmla="*/ 1920 w 3228"/>
                  <a:gd name="T11" fmla="*/ 2161 h 2364"/>
                  <a:gd name="T12" fmla="*/ 1853 w 3228"/>
                  <a:gd name="T13" fmla="*/ 2127 h 2364"/>
                  <a:gd name="T14" fmla="*/ 1803 w 3228"/>
                  <a:gd name="T15" fmla="*/ 2058 h 2364"/>
                  <a:gd name="T16" fmla="*/ 1604 w 3228"/>
                  <a:gd name="T17" fmla="*/ 2021 h 2364"/>
                  <a:gd name="T18" fmla="*/ 1541 w 3228"/>
                  <a:gd name="T19" fmla="*/ 1985 h 2364"/>
                  <a:gd name="T20" fmla="*/ 1408 w 3228"/>
                  <a:gd name="T21" fmla="*/ 1918 h 2364"/>
                  <a:gd name="T22" fmla="*/ 1310 w 3228"/>
                  <a:gd name="T23" fmla="*/ 1877 h 2364"/>
                  <a:gd name="T24" fmla="*/ 1233 w 3228"/>
                  <a:gd name="T25" fmla="*/ 1848 h 2364"/>
                  <a:gd name="T26" fmla="*/ 1216 w 3228"/>
                  <a:gd name="T27" fmla="*/ 1811 h 2364"/>
                  <a:gd name="T28" fmla="*/ 1170 w 3228"/>
                  <a:gd name="T29" fmla="*/ 1767 h 2364"/>
                  <a:gd name="T30" fmla="*/ 1062 w 3228"/>
                  <a:gd name="T31" fmla="*/ 1697 h 2364"/>
                  <a:gd name="T32" fmla="*/ 992 w 3228"/>
                  <a:gd name="T33" fmla="*/ 1635 h 2364"/>
                  <a:gd name="T34" fmla="*/ 883 w 3228"/>
                  <a:gd name="T35" fmla="*/ 1595 h 2364"/>
                  <a:gd name="T36" fmla="*/ 813 w 3228"/>
                  <a:gd name="T37" fmla="*/ 1556 h 2364"/>
                  <a:gd name="T38" fmla="*/ 687 w 3228"/>
                  <a:gd name="T39" fmla="*/ 1457 h 2364"/>
                  <a:gd name="T40" fmla="*/ 583 w 3228"/>
                  <a:gd name="T41" fmla="*/ 1414 h 2364"/>
                  <a:gd name="T42" fmla="*/ 563 w 3228"/>
                  <a:gd name="T43" fmla="*/ 1376 h 2364"/>
                  <a:gd name="T44" fmla="*/ 529 w 3228"/>
                  <a:gd name="T45" fmla="*/ 1351 h 2364"/>
                  <a:gd name="T46" fmla="*/ 502 w 3228"/>
                  <a:gd name="T47" fmla="*/ 1318 h 2364"/>
                  <a:gd name="T48" fmla="*/ 482 w 3228"/>
                  <a:gd name="T49" fmla="*/ 1266 h 2364"/>
                  <a:gd name="T50" fmla="*/ 459 w 3228"/>
                  <a:gd name="T51" fmla="*/ 1241 h 2364"/>
                  <a:gd name="T52" fmla="*/ 436 w 3228"/>
                  <a:gd name="T53" fmla="*/ 1101 h 2364"/>
                  <a:gd name="T54" fmla="*/ 398 w 3228"/>
                  <a:gd name="T55" fmla="*/ 1058 h 2364"/>
                  <a:gd name="T56" fmla="*/ 377 w 3228"/>
                  <a:gd name="T57" fmla="*/ 918 h 2364"/>
                  <a:gd name="T58" fmla="*/ 353 w 3228"/>
                  <a:gd name="T59" fmla="*/ 875 h 2364"/>
                  <a:gd name="T60" fmla="*/ 307 w 3228"/>
                  <a:gd name="T61" fmla="*/ 699 h 2364"/>
                  <a:gd name="T62" fmla="*/ 292 w 3228"/>
                  <a:gd name="T63" fmla="*/ 654 h 2364"/>
                  <a:gd name="T64" fmla="*/ 255 w 3228"/>
                  <a:gd name="T65" fmla="*/ 338 h 2364"/>
                  <a:gd name="T66" fmla="*/ 224 w 3228"/>
                  <a:gd name="T67" fmla="*/ 279 h 2364"/>
                  <a:gd name="T68" fmla="*/ 179 w 3228"/>
                  <a:gd name="T69" fmla="*/ 234 h 2364"/>
                  <a:gd name="T70" fmla="*/ 158 w 3228"/>
                  <a:gd name="T71" fmla="*/ 169 h 2364"/>
                  <a:gd name="T72" fmla="*/ 125 w 3228"/>
                  <a:gd name="T73" fmla="*/ 130 h 2364"/>
                  <a:gd name="T74" fmla="*/ 111 w 3228"/>
                  <a:gd name="T75" fmla="*/ 33 h 2364"/>
                  <a:gd name="T76" fmla="*/ 16 w 3228"/>
                  <a:gd name="T77" fmla="*/ 0 h 2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28" h="2364">
                    <a:moveTo>
                      <a:pt x="3228" y="2364"/>
                    </a:moveTo>
                    <a:lnTo>
                      <a:pt x="3228" y="2346"/>
                    </a:lnTo>
                    <a:lnTo>
                      <a:pt x="2465" y="2346"/>
                    </a:lnTo>
                    <a:lnTo>
                      <a:pt x="2465" y="2303"/>
                    </a:lnTo>
                    <a:lnTo>
                      <a:pt x="2311" y="2303"/>
                    </a:lnTo>
                    <a:lnTo>
                      <a:pt x="2311" y="2267"/>
                    </a:lnTo>
                    <a:lnTo>
                      <a:pt x="2252" y="2267"/>
                    </a:lnTo>
                    <a:lnTo>
                      <a:pt x="2252" y="2242"/>
                    </a:lnTo>
                    <a:lnTo>
                      <a:pt x="2049" y="2242"/>
                    </a:lnTo>
                    <a:lnTo>
                      <a:pt x="2049" y="2202"/>
                    </a:lnTo>
                    <a:lnTo>
                      <a:pt x="1920" y="2202"/>
                    </a:lnTo>
                    <a:lnTo>
                      <a:pt x="1920" y="2161"/>
                    </a:lnTo>
                    <a:lnTo>
                      <a:pt x="1853" y="2161"/>
                    </a:lnTo>
                    <a:lnTo>
                      <a:pt x="1853" y="2127"/>
                    </a:lnTo>
                    <a:lnTo>
                      <a:pt x="1803" y="2127"/>
                    </a:lnTo>
                    <a:lnTo>
                      <a:pt x="1803" y="2058"/>
                    </a:lnTo>
                    <a:lnTo>
                      <a:pt x="1604" y="2058"/>
                    </a:lnTo>
                    <a:lnTo>
                      <a:pt x="1604" y="2021"/>
                    </a:lnTo>
                    <a:lnTo>
                      <a:pt x="1541" y="2021"/>
                    </a:lnTo>
                    <a:lnTo>
                      <a:pt x="1541" y="1985"/>
                    </a:lnTo>
                    <a:lnTo>
                      <a:pt x="1408" y="1985"/>
                    </a:lnTo>
                    <a:lnTo>
                      <a:pt x="1408" y="1918"/>
                    </a:lnTo>
                    <a:lnTo>
                      <a:pt x="1310" y="1918"/>
                    </a:lnTo>
                    <a:lnTo>
                      <a:pt x="1310" y="1877"/>
                    </a:lnTo>
                    <a:lnTo>
                      <a:pt x="1233" y="1877"/>
                    </a:lnTo>
                    <a:lnTo>
                      <a:pt x="1233" y="1848"/>
                    </a:lnTo>
                    <a:lnTo>
                      <a:pt x="1216" y="1848"/>
                    </a:lnTo>
                    <a:lnTo>
                      <a:pt x="1216" y="1811"/>
                    </a:lnTo>
                    <a:lnTo>
                      <a:pt x="1170" y="1811"/>
                    </a:lnTo>
                    <a:lnTo>
                      <a:pt x="1170" y="1767"/>
                    </a:lnTo>
                    <a:lnTo>
                      <a:pt x="1062" y="1767"/>
                    </a:lnTo>
                    <a:lnTo>
                      <a:pt x="1062" y="1697"/>
                    </a:lnTo>
                    <a:lnTo>
                      <a:pt x="992" y="1697"/>
                    </a:lnTo>
                    <a:lnTo>
                      <a:pt x="992" y="1635"/>
                    </a:lnTo>
                    <a:lnTo>
                      <a:pt x="883" y="1635"/>
                    </a:lnTo>
                    <a:lnTo>
                      <a:pt x="883" y="1595"/>
                    </a:lnTo>
                    <a:lnTo>
                      <a:pt x="813" y="1595"/>
                    </a:lnTo>
                    <a:lnTo>
                      <a:pt x="813" y="1556"/>
                    </a:lnTo>
                    <a:lnTo>
                      <a:pt x="687" y="1556"/>
                    </a:lnTo>
                    <a:lnTo>
                      <a:pt x="687" y="1457"/>
                    </a:lnTo>
                    <a:lnTo>
                      <a:pt x="583" y="1457"/>
                    </a:lnTo>
                    <a:lnTo>
                      <a:pt x="583" y="1414"/>
                    </a:lnTo>
                    <a:lnTo>
                      <a:pt x="563" y="1414"/>
                    </a:lnTo>
                    <a:lnTo>
                      <a:pt x="563" y="1376"/>
                    </a:lnTo>
                    <a:lnTo>
                      <a:pt x="529" y="1376"/>
                    </a:lnTo>
                    <a:lnTo>
                      <a:pt x="529" y="1351"/>
                    </a:lnTo>
                    <a:lnTo>
                      <a:pt x="502" y="1351"/>
                    </a:lnTo>
                    <a:lnTo>
                      <a:pt x="502" y="1318"/>
                    </a:lnTo>
                    <a:lnTo>
                      <a:pt x="482" y="1318"/>
                    </a:lnTo>
                    <a:lnTo>
                      <a:pt x="482" y="1266"/>
                    </a:lnTo>
                    <a:lnTo>
                      <a:pt x="459" y="1266"/>
                    </a:lnTo>
                    <a:lnTo>
                      <a:pt x="459" y="1241"/>
                    </a:lnTo>
                    <a:lnTo>
                      <a:pt x="436" y="1241"/>
                    </a:lnTo>
                    <a:lnTo>
                      <a:pt x="436" y="1101"/>
                    </a:lnTo>
                    <a:lnTo>
                      <a:pt x="398" y="1101"/>
                    </a:lnTo>
                    <a:lnTo>
                      <a:pt x="398" y="1058"/>
                    </a:lnTo>
                    <a:lnTo>
                      <a:pt x="377" y="1058"/>
                    </a:lnTo>
                    <a:lnTo>
                      <a:pt x="377" y="918"/>
                    </a:lnTo>
                    <a:lnTo>
                      <a:pt x="353" y="918"/>
                    </a:lnTo>
                    <a:lnTo>
                      <a:pt x="353" y="875"/>
                    </a:lnTo>
                    <a:lnTo>
                      <a:pt x="307" y="875"/>
                    </a:lnTo>
                    <a:lnTo>
                      <a:pt x="307" y="699"/>
                    </a:lnTo>
                    <a:lnTo>
                      <a:pt x="292" y="699"/>
                    </a:lnTo>
                    <a:lnTo>
                      <a:pt x="292" y="654"/>
                    </a:lnTo>
                    <a:lnTo>
                      <a:pt x="255" y="654"/>
                    </a:lnTo>
                    <a:lnTo>
                      <a:pt x="255" y="338"/>
                    </a:lnTo>
                    <a:lnTo>
                      <a:pt x="224" y="338"/>
                    </a:lnTo>
                    <a:lnTo>
                      <a:pt x="224" y="279"/>
                    </a:lnTo>
                    <a:lnTo>
                      <a:pt x="179" y="279"/>
                    </a:lnTo>
                    <a:lnTo>
                      <a:pt x="179" y="234"/>
                    </a:lnTo>
                    <a:lnTo>
                      <a:pt x="158" y="234"/>
                    </a:lnTo>
                    <a:lnTo>
                      <a:pt x="158" y="169"/>
                    </a:lnTo>
                    <a:lnTo>
                      <a:pt x="125" y="169"/>
                    </a:lnTo>
                    <a:lnTo>
                      <a:pt x="125" y="130"/>
                    </a:lnTo>
                    <a:lnTo>
                      <a:pt x="111" y="130"/>
                    </a:lnTo>
                    <a:lnTo>
                      <a:pt x="111" y="33"/>
                    </a:lnTo>
                    <a:lnTo>
                      <a:pt x="16" y="33"/>
                    </a:lnTo>
                    <a:lnTo>
                      <a:pt x="16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rgbClr val="00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95" name="ZoneTexte 94"/>
            <p:cNvSpPr txBox="1"/>
            <p:nvPr/>
          </p:nvSpPr>
          <p:spPr>
            <a:xfrm>
              <a:off x="5049260" y="388489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191353" y="4052888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6345149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12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7443995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24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8551716" y="4052888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36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978728" y="353493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20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978728" y="3184976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40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978728" y="283502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60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978728" y="2485064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80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4978728" y="2135108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smtClean="0">
                  <a:solidFill>
                    <a:srgbClr val="000066"/>
                  </a:solidFill>
                </a:rPr>
                <a:t>10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5156087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67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6345149" y="4624363"/>
              <a:ext cx="32573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7479261" y="46243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1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8586982" y="462436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smtClean="0">
                  <a:solidFill>
                    <a:srgbClr val="000066"/>
                  </a:solidFill>
                </a:rPr>
                <a:t>0</a:t>
              </a:r>
              <a:endParaRPr lang="en-US" sz="1000">
                <a:solidFill>
                  <a:srgbClr val="000066"/>
                </a:solidFill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5897279" y="4274582"/>
              <a:ext cx="23326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000066"/>
                  </a:solidFill>
                </a:rPr>
                <a:t>S</a:t>
              </a:r>
              <a:r>
                <a:rPr lang="en-US" sz="1000" b="1" dirty="0" err="1" smtClean="0">
                  <a:solidFill>
                    <a:srgbClr val="000066"/>
                  </a:solidFill>
                </a:rPr>
                <a:t>emanas</a:t>
              </a:r>
              <a:r>
                <a:rPr lang="en-US" sz="1000" b="1" dirty="0" smtClean="0">
                  <a:solidFill>
                    <a:srgbClr val="000066"/>
                  </a:solidFill>
                </a:rPr>
                <a:t> </a:t>
              </a:r>
              <a:r>
                <a:rPr lang="en-US" sz="1000" b="1" dirty="0" err="1" smtClean="0">
                  <a:solidFill>
                    <a:srgbClr val="000066"/>
                  </a:solidFill>
                </a:rPr>
                <a:t>desde</a:t>
              </a:r>
              <a:r>
                <a:rPr lang="en-US" sz="1000" b="1" dirty="0" smtClean="0">
                  <a:solidFill>
                    <a:srgbClr val="000066"/>
                  </a:solidFill>
                </a:rPr>
                <a:t> el </a:t>
              </a:r>
              <a:r>
                <a:rPr lang="en-US" sz="1000" b="1" dirty="0" err="1" smtClean="0">
                  <a:solidFill>
                    <a:srgbClr val="000066"/>
                  </a:solidFill>
                </a:rPr>
                <a:t>cambio</a:t>
              </a:r>
              <a:r>
                <a:rPr lang="en-US" sz="1000" b="1" dirty="0" smtClean="0">
                  <a:solidFill>
                    <a:srgbClr val="000066"/>
                  </a:solidFill>
                </a:rPr>
                <a:t> de ARV</a:t>
              </a:r>
              <a:endParaRPr lang="en-US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4604234" y="4397192"/>
              <a:ext cx="13821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err="1">
                  <a:solidFill>
                    <a:srgbClr val="000066"/>
                  </a:solidFill>
                </a:rPr>
                <a:t>Pacientes</a:t>
              </a:r>
              <a:r>
                <a:rPr lang="en-US" sz="1000" b="1" dirty="0">
                  <a:solidFill>
                    <a:srgbClr val="000066"/>
                  </a:solidFill>
                </a:rPr>
                <a:t> en </a:t>
              </a:r>
              <a:r>
                <a:rPr lang="en-US" sz="1000" b="1" dirty="0" err="1">
                  <a:solidFill>
                    <a:srgbClr val="000066"/>
                  </a:solidFill>
                </a:rPr>
                <a:t>riesgo</a:t>
              </a:r>
              <a:endParaRPr lang="en-US" sz="1000" b="1" dirty="0">
                <a:solidFill>
                  <a:srgbClr val="000066"/>
                </a:solidFill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 rot="16200000">
              <a:off x="3871982" y="3013849"/>
              <a:ext cx="201369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smtClean="0">
                  <a:solidFill>
                    <a:srgbClr val="000066"/>
                  </a:solidFill>
                </a:rPr>
                <a:t>Without VL resuppression (%)</a:t>
              </a:r>
              <a:endParaRPr lang="en-US" sz="1000" b="1">
                <a:solidFill>
                  <a:srgbClr val="000066"/>
                </a:solidFill>
              </a:endParaRPr>
            </a:p>
          </p:txBody>
        </p:sp>
      </p:grpSp>
      <p:sp>
        <p:nvSpPr>
          <p:cNvPr id="112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113" name="Titre 4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Estudio</a:t>
            </a:r>
            <a:r>
              <a:rPr kumimoji="0" lang="fr-FR" alt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Pivot: </a:t>
            </a:r>
            <a:r>
              <a:rPr kumimoji="0" lang="fr-FR" altLang="fr-FR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cambio</a:t>
            </a:r>
            <a:r>
              <a:rPr kumimoji="0" lang="fr-FR" altLang="fr-FR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a IP/r </a:t>
            </a:r>
            <a:r>
              <a:rPr kumimoji="0" lang="fr-FR" altLang="fr-FR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monoterapia</a:t>
            </a:r>
            <a:endParaRPr kumimoji="0" lang="fr-FR" altLang="fr-FR" sz="3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765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40" name="Group 7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1332"/>
              </p:ext>
            </p:extLst>
          </p:nvPr>
        </p:nvGraphicFramePr>
        <p:xfrm>
          <a:off x="362867" y="1615516"/>
          <a:ext cx="8414006" cy="4689651"/>
        </p:xfrm>
        <a:graphic>
          <a:graphicData uri="http://schemas.openxmlformats.org/drawingml/2006/table">
            <a:tbl>
              <a:tblPr/>
              <a:tblGrid>
                <a:gridCol w="4857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5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8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 terapia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291</a:t>
                      </a:r>
                      <a:endParaRPr kumimoji="0" lang="es-E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IP/r monoterapia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296</a:t>
                      </a:r>
                      <a:endParaRPr kumimoji="0" lang="es-E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60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Muerte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(0.3%)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 (2.0%)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Evento definidor de sida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(0.3%)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 (0.3%)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Evento serio no-sida 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 (2.4%)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 (4.1%)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 de cambio de CD4/mm</a:t>
                      </a:r>
                      <a:r>
                        <a:rPr kumimoji="0" lang="es-ES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endParaRPr kumimoji="0" lang="es-ES" sz="1400" b="1" i="0" u="none" strike="noStrike" cap="none" normalizeH="0" baseline="3000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+ 93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+ 100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Evento adverso clínico grado 2 o 4 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16.8%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22.0%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eGFR</a:t>
                      </a: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&lt; 60 </a:t>
                      </a:r>
                      <a:r>
                        <a:rPr kumimoji="0" lang="es-E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/min/1.73 m</a:t>
                      </a:r>
                      <a:r>
                        <a:rPr kumimoji="0" lang="es-ES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durante el seguimiento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9.7%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5.1% (p &lt; 0.033)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Neuropatía periférica sintomática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15.5%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15.9%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Lipoatrofia</a:t>
                      </a: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facial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8.2%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12.1%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Acumulación de grasa abdominal 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17.2%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20.6%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Mediana de cambio de riesgo cardiovascular a 10 años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+ 1.32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+ 1.59</a:t>
                      </a:r>
                      <a:endParaRPr kumimoji="0" lang="es-E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354" name="Rectangle 8"/>
          <p:cNvSpPr>
            <a:spLocks noChangeArrowheads="1"/>
          </p:cNvSpPr>
          <p:nvPr/>
        </p:nvSpPr>
        <p:spPr bwMode="auto">
          <a:xfrm>
            <a:off x="2517442" y="1282700"/>
            <a:ext cx="4218345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 err="1" smtClean="0">
                <a:solidFill>
                  <a:srgbClr val="CC3300"/>
                </a:solidFill>
                <a:latin typeface="Calibri" pitchFamily="34" charset="0"/>
              </a:rPr>
              <a:t>Outcomes</a:t>
            </a:r>
            <a:r>
              <a:rPr lang="es-ES" sz="2400" b="1" dirty="0" smtClean="0">
                <a:solidFill>
                  <a:srgbClr val="CC3300"/>
                </a:solidFill>
                <a:latin typeface="Calibri" pitchFamily="34" charset="0"/>
              </a:rPr>
              <a:t> secundarios, n (%)</a:t>
            </a:r>
            <a:endParaRPr lang="es-E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9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fr-FR" altLang="fr-FR" dirty="0" err="1" smtClean="0"/>
              <a:t>Estudio</a:t>
            </a:r>
            <a:r>
              <a:rPr lang="fr-FR" altLang="fr-FR" dirty="0" smtClean="0"/>
              <a:t> Pivot: </a:t>
            </a:r>
            <a:r>
              <a:rPr lang="fr-FR" altLang="fr-FR" dirty="0" err="1" smtClean="0"/>
              <a:t>cambio</a:t>
            </a:r>
            <a:r>
              <a:rPr lang="fr-FR" altLang="fr-FR" dirty="0" smtClean="0"/>
              <a:t> a IP/r </a:t>
            </a:r>
            <a:r>
              <a:rPr lang="fr-FR" altLang="fr-FR" dirty="0" err="1" smtClean="0"/>
              <a:t>monoterapia</a:t>
            </a:r>
            <a:endParaRPr lang="fr-FR" altLang="fr-FR" dirty="0" smtClean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88311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194240"/>
            <a:ext cx="8918853" cy="53038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ES" sz="2400" b="1" dirty="0" smtClean="0">
                <a:latin typeface="Calibri" pitchFamily="34" charset="0"/>
                <a:ea typeface="ＭＳ Ｐゴシック"/>
                <a:cs typeface="ＭＳ Ｐゴシック"/>
              </a:rPr>
              <a:t>Conclusiones</a:t>
            </a:r>
          </a:p>
          <a:p>
            <a:pPr lvl="1">
              <a:spcBef>
                <a:spcPts val="0"/>
              </a:spcBef>
            </a:pPr>
            <a:r>
              <a:rPr lang="es-ES" sz="1800" dirty="0" smtClean="0"/>
              <a:t>E</a:t>
            </a:r>
            <a:r>
              <a:rPr lang="es-ES" sz="1800" dirty="0" smtClean="0">
                <a:solidFill>
                  <a:srgbClr val="000066"/>
                </a:solidFill>
              </a:rPr>
              <a:t>n pacientes que alcanzaron la supresión viral con terapia combinada, una estrategia de mantenimiento con IP/r monoterapia, con reintroducción de tratamiento combinado en caso de </a:t>
            </a:r>
            <a:r>
              <a:rPr lang="es-ES" sz="1800" dirty="0" smtClean="0"/>
              <a:t>rebote virológico, fue no inferior al tratamiento combinado continuo para la preservación de futuras opciones de tratamiento durante 3 a 5 años</a:t>
            </a:r>
            <a:endParaRPr lang="es-ES" sz="1800" dirty="0" smtClean="0">
              <a:solidFill>
                <a:srgbClr val="000066"/>
              </a:solidFill>
            </a:endParaRPr>
          </a:p>
          <a:p>
            <a:pPr lvl="2">
              <a:spcBef>
                <a:spcPts val="0"/>
              </a:spcBef>
            </a:pPr>
            <a:r>
              <a:rPr lang="es-ES" dirty="0" smtClean="0"/>
              <a:t>Monitoreo regular de la carga viral y pronta reintroducción del tratamiento combinado en caso de rebote es necesaria</a:t>
            </a:r>
          </a:p>
          <a:p>
            <a:pPr lvl="2">
              <a:spcBef>
                <a:spcPts val="0"/>
              </a:spcBef>
            </a:pPr>
            <a:r>
              <a:rPr lang="es-ES" dirty="0" smtClean="0"/>
              <a:t>El numero absoluto de pacientes que perdieron futuras opciones de drogas con IP/r monoterapia fue muy bajo (solo 1 paciente con resistencia a ATV)</a:t>
            </a:r>
          </a:p>
          <a:p>
            <a:pPr lvl="2">
              <a:spcBef>
                <a:spcPts val="0"/>
              </a:spcBef>
            </a:pPr>
            <a:r>
              <a:rPr lang="es-ES" dirty="0" smtClean="0"/>
              <a:t>Sin cambios en los </a:t>
            </a:r>
            <a:r>
              <a:rPr lang="es-ES" dirty="0" err="1" smtClean="0"/>
              <a:t>outcomes</a:t>
            </a:r>
            <a:r>
              <a:rPr lang="es-ES" dirty="0" smtClean="0"/>
              <a:t> clínicos o frecuencia de efectos tóxicos</a:t>
            </a:r>
            <a:br>
              <a:rPr lang="es-ES" dirty="0" smtClean="0"/>
            </a:br>
            <a:endParaRPr lang="es-ES" dirty="0" smtClean="0"/>
          </a:p>
          <a:p>
            <a:pPr lvl="1">
              <a:spcBef>
                <a:spcPts val="0"/>
              </a:spcBef>
            </a:pPr>
            <a:r>
              <a:rPr lang="es-ES" sz="1800" dirty="0" smtClean="0">
                <a:solidFill>
                  <a:srgbClr val="000066"/>
                </a:solidFill>
              </a:rPr>
              <a:t>Mayor proporción de pacientes </a:t>
            </a:r>
            <a:r>
              <a:rPr lang="es-ES" sz="1800" dirty="0" smtClean="0"/>
              <a:t>e</a:t>
            </a:r>
            <a:r>
              <a:rPr lang="es-ES" sz="1800" dirty="0" smtClean="0">
                <a:solidFill>
                  <a:srgbClr val="000066"/>
                </a:solidFill>
              </a:rPr>
              <a:t>n la rama de IP/r monoterapia con rebote viral</a:t>
            </a:r>
          </a:p>
          <a:p>
            <a:pPr lvl="1" algn="r">
              <a:spcBef>
                <a:spcPts val="0"/>
              </a:spcBef>
            </a:pPr>
            <a:r>
              <a:rPr lang="es-ES" sz="1800" dirty="0" smtClean="0"/>
              <a:t>Rápida </a:t>
            </a:r>
            <a:r>
              <a:rPr lang="es-ES" sz="1800" dirty="0" err="1" smtClean="0"/>
              <a:t>resupresión</a:t>
            </a:r>
            <a:r>
              <a:rPr lang="es-ES" sz="1800" dirty="0" smtClean="0"/>
              <a:t> de la carga viral al reintroducir terapia combinada</a:t>
            </a:r>
          </a:p>
          <a:p>
            <a:pPr lvl="2">
              <a:spcBef>
                <a:spcPts val="0"/>
              </a:spcBef>
            </a:pPr>
            <a:r>
              <a:rPr lang="es-ES" dirty="0" smtClean="0"/>
              <a:t>Sin efectos negativos en el cambio de CD4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 smtClean="0"/>
          </a:p>
          <a:p>
            <a:pPr lvl="1">
              <a:spcBef>
                <a:spcPts val="0"/>
              </a:spcBef>
            </a:pPr>
            <a:r>
              <a:rPr lang="es-ES" sz="1800" dirty="0" smtClean="0">
                <a:solidFill>
                  <a:srgbClr val="000066"/>
                </a:solidFill>
              </a:rPr>
              <a:t>La monoterapia con inhibidores de proteasa es una alternativa aceptable para el manejo de largo plazo de la infección  por HIV</a:t>
            </a:r>
            <a:endParaRPr lang="es-ES" sz="1800" dirty="0">
              <a:solidFill>
                <a:srgbClr val="000066"/>
              </a:solidFill>
            </a:endParaRPr>
          </a:p>
        </p:txBody>
      </p:sp>
      <p:sp>
        <p:nvSpPr>
          <p:cNvPr id="4" name="Titre 4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>
              <a:defRPr/>
            </a:pPr>
            <a:r>
              <a:rPr lang="en-US" altLang="fr-FR" dirty="0" err="1" smtClean="0"/>
              <a:t>Estudio</a:t>
            </a:r>
            <a:r>
              <a:rPr lang="en-US" altLang="fr-FR" dirty="0" smtClean="0"/>
              <a:t> Pivot: </a:t>
            </a:r>
            <a:r>
              <a:rPr lang="en-US" altLang="fr-FR" dirty="0" err="1" smtClean="0"/>
              <a:t>cambio</a:t>
            </a:r>
            <a:r>
              <a:rPr lang="en-US" altLang="fr-FR" dirty="0" smtClean="0"/>
              <a:t> a IP/r </a:t>
            </a:r>
            <a:r>
              <a:rPr lang="en-US" altLang="fr-FR" dirty="0" err="1" smtClean="0"/>
              <a:t>monoterapia</a:t>
            </a:r>
            <a:endParaRPr lang="en-US" altLang="fr-FR" dirty="0" smtClean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4684"/>
            <a:ext cx="623680" cy="2476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PIVOT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934758" y="657610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3300"/>
                </a:solidFill>
              </a:rPr>
              <a:t>Paton NI. Lancet HIV 2015;e:417-26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5034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</TotalTime>
  <Words>1038</Words>
  <Application>Microsoft Office PowerPoint</Application>
  <PresentationFormat>Affichage à l'écran (4:3)</PresentationFormat>
  <Paragraphs>267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</vt:lpstr>
      <vt:lpstr>ＭＳ Ｐゴシック</vt:lpstr>
      <vt:lpstr>Times New Roman</vt:lpstr>
      <vt:lpstr>Trebuchet MS</vt:lpstr>
      <vt:lpstr>Wingdings</vt:lpstr>
      <vt:lpstr>ARV_trials_2015</vt:lpstr>
      <vt:lpstr>Cambio a IP/r monoterapia</vt:lpstr>
      <vt:lpstr>Estudio PIVOT : cambio a IP/r monoterapia</vt:lpstr>
      <vt:lpstr>Estudio Pivot: cambio a IP/r monoterapia</vt:lpstr>
      <vt:lpstr>Estudio Pivot: cambio a IP/r monoterapia</vt:lpstr>
      <vt:lpstr>Estudio Pivot: cambio a IP/r monoterapia</vt:lpstr>
      <vt:lpstr>Présentation PowerPoint</vt:lpstr>
      <vt:lpstr>Estudio Pivot: cambio a IP/r monoterapia</vt:lpstr>
      <vt:lpstr>Estudio Pivot: cambio a IP/r monoterapia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Pilar</cp:lastModifiedBy>
  <cp:revision>108</cp:revision>
  <dcterms:created xsi:type="dcterms:W3CDTF">2015-05-10T13:53:33Z</dcterms:created>
  <dcterms:modified xsi:type="dcterms:W3CDTF">2016-02-01T11:35:05Z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DE840288-FCEA-4F6C-BA3B-D0413804702F</vt:lpwstr>
  </property>
  <property fmtid="{D5CDD505-2E9C-101B-9397-08002B2CF9AE}" pid="3" name="ArticulatePath">
    <vt:lpwstr>PIVOT V1</vt:lpwstr>
  </property>
</Properties>
</file>