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8" r:id="rId3"/>
    <p:sldId id="25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E5E5F7"/>
    <a:srgbClr val="10EB00"/>
    <a:srgbClr val="0066FF"/>
    <a:srgbClr val="000066"/>
    <a:srgbClr val="990000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00" y="96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8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7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Cambio a DRV/r + RPV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Calibri" pitchFamily="34" charset="0"/>
                <a:ea typeface="ＭＳ Ｐゴシック" pitchFamily="34" charset="-128"/>
              </a:rPr>
              <a:t>Estudio PROBE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PROBE: Cambio a DRV/r + RPV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800" b="1" dirty="0">
                <a:latin typeface="+mj-lt"/>
                <a:ea typeface="MS PGothic" charset="0"/>
              </a:rPr>
              <a:t>Diseño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199410" y="2101162"/>
            <a:ext cx="3758997" cy="1979996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DDDDD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Edad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≥ 18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años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Ausencia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de 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resistencia previa </a:t>
            </a:r>
            <a:br>
              <a:rPr lang="es-ES" sz="1600" b="1" baseline="0" dirty="0">
                <a:solidFill>
                  <a:srgbClr val="000066"/>
                </a:solidFill>
                <a:latin typeface="+mj-lt"/>
              </a:rPr>
            </a:b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a las drogas en estudio 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CV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&lt; 50 c/ml ≥ 6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meses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En tratamiento estable (≥ 6 meses) con 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IP/r + 2 NRTI (TDF/FTC o ABC/3TC)</a:t>
            </a:r>
          </a:p>
          <a:p>
            <a:pPr algn="ctr"/>
            <a:r>
              <a:rPr lang="es-ES" sz="1600" b="1" dirty="0">
                <a:solidFill>
                  <a:srgbClr val="000066"/>
                </a:solidFill>
                <a:latin typeface="+mj-lt"/>
              </a:rPr>
              <a:t>HBV (s) antígeno negativo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10EB00"/>
          </a:solidFill>
          <a:ln w="9525">
            <a:solidFill>
              <a:srgbClr val="10EB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700" b="1" baseline="0" dirty="0">
                <a:solidFill>
                  <a:schemeClr val="bg1"/>
                </a:solidFill>
                <a:latin typeface="+mj-lt"/>
                <a:cs typeface="Arial" charset="0"/>
              </a:rPr>
              <a:t>DRV/r 800/100 mg + RPV 25 mg QD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es-ES" sz="1700" b="1" baseline="0" dirty="0">
                <a:solidFill>
                  <a:schemeClr val="bg1"/>
                </a:solidFill>
                <a:latin typeface="+mj-lt"/>
                <a:cs typeface="Arial" charset="0"/>
              </a:rPr>
              <a:t>Continuación de terapia triple 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5968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049739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490902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958408" y="2568119"/>
            <a:ext cx="1149929" cy="990600"/>
            <a:chOff x="3514679" y="2629315"/>
            <a:chExt cx="1149929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514679" y="3153190"/>
              <a:ext cx="510924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503257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Endpoint </a:t>
            </a:r>
            <a:r>
              <a:rPr lang="es-ES" dirty="0">
                <a:solidFill>
                  <a:srgbClr val="000066"/>
                </a:solidFill>
              </a:rPr>
              <a:t>primario: proporción de pacientes </a:t>
            </a:r>
            <a:r>
              <a:rPr lang="en-US" dirty="0">
                <a:solidFill>
                  <a:srgbClr val="000066"/>
                </a:solidFill>
              </a:rPr>
              <a:t>con CV &lt; 50 c/mL a S24 y S48 (ITT, FDA snapshot) con no </a:t>
            </a:r>
            <a:r>
              <a:rPr lang="es-ES" dirty="0">
                <a:solidFill>
                  <a:srgbClr val="000066"/>
                </a:solidFill>
              </a:rPr>
              <a:t>inferioridad</a:t>
            </a:r>
            <a:r>
              <a:rPr lang="en-US" dirty="0">
                <a:solidFill>
                  <a:srgbClr val="000066"/>
                </a:solidFill>
              </a:rPr>
              <a:t> de DRV/r + RPV (</a:t>
            </a:r>
            <a:r>
              <a:rPr lang="es-ES" dirty="0">
                <a:solidFill>
                  <a:srgbClr val="000066"/>
                </a:solidFill>
              </a:rPr>
              <a:t>límite </a:t>
            </a:r>
            <a:r>
              <a:rPr lang="en-US" dirty="0">
                <a:solidFill>
                  <a:srgbClr val="000066"/>
                </a:solidFill>
              </a:rPr>
              <a:t>inferior de IC95% para la </a:t>
            </a:r>
            <a:r>
              <a:rPr lang="es-ES" dirty="0">
                <a:solidFill>
                  <a:srgbClr val="000066"/>
                </a:solidFill>
              </a:rPr>
              <a:t>diferencia</a:t>
            </a:r>
            <a:r>
              <a:rPr lang="en-GB" dirty="0">
                <a:solidFill>
                  <a:srgbClr val="000066"/>
                </a:solidFill>
              </a:rPr>
              <a:t> = -12%, </a:t>
            </a:r>
            <a:r>
              <a:rPr lang="es-ES" dirty="0">
                <a:solidFill>
                  <a:srgbClr val="000066"/>
                </a:solidFill>
              </a:rPr>
              <a:t>poder</a:t>
            </a:r>
            <a:r>
              <a:rPr lang="en-GB" dirty="0">
                <a:solidFill>
                  <a:srgbClr val="000066"/>
                </a:solidFill>
              </a:rPr>
              <a:t>: 80%)</a:t>
            </a:r>
            <a:endParaRPr lang="en-US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Fallo virológico definido por protocolo: 2 CV consecutivas </a:t>
            </a:r>
            <a:r>
              <a:rPr lang="en-US" dirty="0">
                <a:solidFill>
                  <a:srgbClr val="000066"/>
                </a:solidFill>
              </a:rPr>
              <a:t>&gt; 50 c/mL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5641" y="1209277"/>
            <a:ext cx="59055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(media)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34428"/>
              </p:ext>
            </p:extLst>
          </p:nvPr>
        </p:nvGraphicFramePr>
        <p:xfrm>
          <a:off x="383371" y="1663298"/>
          <a:ext cx="8278421" cy="4737503"/>
        </p:xfrm>
        <a:graphic>
          <a:graphicData uri="http://schemas.openxmlformats.org/drawingml/2006/table">
            <a:tbl>
              <a:tblPr/>
              <a:tblGrid>
                <a:gridCol w="438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cART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DRV/r / ATV/r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 / 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actual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pre TARV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pre TARV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del tratamiento actual, meses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Carga viral basal,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PROBE: Cambio a DRV/r + RPV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3"/>
          <p:cNvSpPr txBox="1">
            <a:spLocks noChangeArrowheads="1"/>
          </p:cNvSpPr>
          <p:nvPr/>
        </p:nvSpPr>
        <p:spPr bwMode="auto">
          <a:xfrm>
            <a:off x="6254375" y="5356504"/>
            <a:ext cx="2882854" cy="77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180975" indent="-180975" eaLnBrk="1" hangingPunct="1">
              <a:buClr>
                <a:srgbClr val="C00000"/>
              </a:buClr>
              <a:buFontTx/>
              <a:buChar char="•"/>
            </a:pPr>
            <a:r>
              <a:rPr lang="es-ES" sz="1800" dirty="0">
                <a:cs typeface="Arial" charset="0"/>
              </a:rPr>
              <a:t>Virológicamente n</a:t>
            </a:r>
            <a:r>
              <a:rPr lang="es-ES" sz="1800" baseline="0" dirty="0">
                <a:cs typeface="Arial" charset="0"/>
              </a:rPr>
              <a:t>o</a:t>
            </a:r>
            <a:r>
              <a:rPr lang="es-ES" sz="1800" dirty="0">
                <a:cs typeface="Arial" charset="0"/>
              </a:rPr>
              <a:t> inferioridad a S24 y S48</a:t>
            </a:r>
            <a:r>
              <a:rPr lang="es-ES" sz="1800" baseline="0" dirty="0">
                <a:cs typeface="Arial" charset="0"/>
              </a:rPr>
              <a:t> 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70059" y="2099771"/>
            <a:ext cx="6027682" cy="3793637"/>
            <a:chOff x="170059" y="2099771"/>
            <a:chExt cx="6027682" cy="3793637"/>
          </a:xfrm>
        </p:grpSpPr>
        <p:cxnSp>
          <p:nvCxnSpPr>
            <p:cNvPr id="125994" name="Connecteur droit 58"/>
            <p:cNvCxnSpPr>
              <a:cxnSpLocks noChangeShapeType="1"/>
            </p:cNvCxnSpPr>
            <p:nvPr/>
          </p:nvCxnSpPr>
          <p:spPr bwMode="auto">
            <a:xfrm>
              <a:off x="6029446" y="2870801"/>
              <a:ext cx="0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6" name="Connecteur droit 35"/>
            <p:cNvCxnSpPr>
              <a:cxnSpLocks noChangeShapeType="1"/>
            </p:cNvCxnSpPr>
            <p:nvPr/>
          </p:nvCxnSpPr>
          <p:spPr bwMode="auto">
            <a:xfrm>
              <a:off x="697656" y="2491460"/>
              <a:ext cx="0" cy="278997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7" name="Connecteur droit 37"/>
            <p:cNvCxnSpPr>
              <a:cxnSpLocks noChangeShapeType="1"/>
            </p:cNvCxnSpPr>
            <p:nvPr/>
          </p:nvCxnSpPr>
          <p:spPr bwMode="auto">
            <a:xfrm>
              <a:off x="610519" y="5290955"/>
              <a:ext cx="5400000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8" name="Connecteur droit 39"/>
            <p:cNvCxnSpPr>
              <a:cxnSpLocks noChangeShapeType="1"/>
            </p:cNvCxnSpPr>
            <p:nvPr/>
          </p:nvCxnSpPr>
          <p:spPr bwMode="auto">
            <a:xfrm>
              <a:off x="610519" y="2500985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9" name="Connecteur droit 40"/>
            <p:cNvCxnSpPr>
              <a:cxnSpLocks noChangeShapeType="1"/>
            </p:cNvCxnSpPr>
            <p:nvPr/>
          </p:nvCxnSpPr>
          <p:spPr bwMode="auto">
            <a:xfrm>
              <a:off x="610519" y="3032331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80" name="Connecteur droit 42"/>
            <p:cNvCxnSpPr>
              <a:cxnSpLocks noChangeShapeType="1"/>
            </p:cNvCxnSpPr>
            <p:nvPr/>
          </p:nvCxnSpPr>
          <p:spPr bwMode="auto">
            <a:xfrm>
              <a:off x="610519" y="3591547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81" name="Connecteur droit 43"/>
            <p:cNvCxnSpPr>
              <a:cxnSpLocks noChangeShapeType="1"/>
            </p:cNvCxnSpPr>
            <p:nvPr/>
          </p:nvCxnSpPr>
          <p:spPr bwMode="auto">
            <a:xfrm>
              <a:off x="610519" y="4150762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82" name="Connecteur droit 44"/>
            <p:cNvCxnSpPr>
              <a:cxnSpLocks noChangeShapeType="1"/>
            </p:cNvCxnSpPr>
            <p:nvPr/>
          </p:nvCxnSpPr>
          <p:spPr bwMode="auto">
            <a:xfrm>
              <a:off x="610519" y="4719285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985" name="Rectangle 47"/>
            <p:cNvSpPr>
              <a:spLocks noChangeArrowheads="1"/>
            </p:cNvSpPr>
            <p:nvPr/>
          </p:nvSpPr>
          <p:spPr bwMode="auto">
            <a:xfrm>
              <a:off x="988911" y="2486263"/>
              <a:ext cx="324000" cy="2789970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6" name="Rectangle 48"/>
            <p:cNvSpPr>
              <a:spLocks noChangeArrowheads="1"/>
            </p:cNvSpPr>
            <p:nvPr/>
          </p:nvSpPr>
          <p:spPr bwMode="auto">
            <a:xfrm>
              <a:off x="1808736" y="2562047"/>
              <a:ext cx="324000" cy="2714185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7" name="Rectangle 49"/>
            <p:cNvSpPr>
              <a:spLocks noChangeArrowheads="1"/>
            </p:cNvSpPr>
            <p:nvPr/>
          </p:nvSpPr>
          <p:spPr bwMode="auto">
            <a:xfrm>
              <a:off x="1329805" y="2743692"/>
              <a:ext cx="324000" cy="253254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8" name="Rectangle 50"/>
            <p:cNvSpPr>
              <a:spLocks noChangeArrowheads="1"/>
            </p:cNvSpPr>
            <p:nvPr/>
          </p:nvSpPr>
          <p:spPr bwMode="auto">
            <a:xfrm>
              <a:off x="2148306" y="2656793"/>
              <a:ext cx="324000" cy="261944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9" name="Rectangle 51"/>
            <p:cNvSpPr>
              <a:spLocks noChangeArrowheads="1"/>
            </p:cNvSpPr>
            <p:nvPr/>
          </p:nvSpPr>
          <p:spPr bwMode="auto">
            <a:xfrm>
              <a:off x="3129423" y="5086740"/>
              <a:ext cx="324000" cy="189493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0" name="Rectangle 52"/>
            <p:cNvSpPr>
              <a:spLocks noChangeArrowheads="1"/>
            </p:cNvSpPr>
            <p:nvPr/>
          </p:nvSpPr>
          <p:spPr bwMode="auto">
            <a:xfrm>
              <a:off x="3927848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1" name="Rectangle 54"/>
            <p:cNvSpPr>
              <a:spLocks noChangeArrowheads="1"/>
            </p:cNvSpPr>
            <p:nvPr/>
          </p:nvSpPr>
          <p:spPr bwMode="auto">
            <a:xfrm>
              <a:off x="4837394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2" name="Rectangle 55"/>
            <p:cNvSpPr>
              <a:spLocks noChangeArrowheads="1"/>
            </p:cNvSpPr>
            <p:nvPr/>
          </p:nvSpPr>
          <p:spPr bwMode="auto">
            <a:xfrm>
              <a:off x="5595535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3" name="Rectangle 56"/>
            <p:cNvSpPr>
              <a:spLocks noChangeArrowheads="1"/>
            </p:cNvSpPr>
            <p:nvPr/>
          </p:nvSpPr>
          <p:spPr bwMode="auto">
            <a:xfrm>
              <a:off x="5252245" y="5186067"/>
              <a:ext cx="324000" cy="90167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6013" name="ZoneTexte 85"/>
            <p:cNvSpPr txBox="1">
              <a:spLocks noChangeArrowheads="1"/>
            </p:cNvSpPr>
            <p:nvPr/>
          </p:nvSpPr>
          <p:spPr bwMode="auto">
            <a:xfrm>
              <a:off x="170059" y="2332806"/>
              <a:ext cx="4828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 dirty="0">
                  <a:cs typeface="Arial" charset="0"/>
                </a:rPr>
                <a:t>100</a:t>
              </a:r>
            </a:p>
          </p:txBody>
        </p:sp>
        <p:sp>
          <p:nvSpPr>
            <p:cNvPr id="126014" name="ZoneTexte 86"/>
            <p:cNvSpPr txBox="1">
              <a:spLocks noChangeArrowheads="1"/>
            </p:cNvSpPr>
            <p:nvPr/>
          </p:nvSpPr>
          <p:spPr bwMode="auto">
            <a:xfrm>
              <a:off x="269445" y="2844097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80</a:t>
              </a:r>
            </a:p>
          </p:txBody>
        </p:sp>
        <p:sp>
          <p:nvSpPr>
            <p:cNvPr id="126015" name="ZoneTexte 87"/>
            <p:cNvSpPr txBox="1">
              <a:spLocks noChangeArrowheads="1"/>
            </p:cNvSpPr>
            <p:nvPr/>
          </p:nvSpPr>
          <p:spPr bwMode="auto">
            <a:xfrm>
              <a:off x="269445" y="3408177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60</a:t>
              </a:r>
            </a:p>
          </p:txBody>
        </p:sp>
        <p:sp>
          <p:nvSpPr>
            <p:cNvPr id="126016" name="ZoneTexte 88"/>
            <p:cNvSpPr txBox="1">
              <a:spLocks noChangeArrowheads="1"/>
            </p:cNvSpPr>
            <p:nvPr/>
          </p:nvSpPr>
          <p:spPr bwMode="auto">
            <a:xfrm>
              <a:off x="269445" y="3978179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40</a:t>
              </a:r>
            </a:p>
          </p:txBody>
        </p:sp>
        <p:sp>
          <p:nvSpPr>
            <p:cNvPr id="126017" name="ZoneTexte 89"/>
            <p:cNvSpPr txBox="1">
              <a:spLocks noChangeArrowheads="1"/>
            </p:cNvSpPr>
            <p:nvPr/>
          </p:nvSpPr>
          <p:spPr bwMode="auto">
            <a:xfrm>
              <a:off x="269445" y="4546704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20</a:t>
              </a:r>
            </a:p>
          </p:txBody>
        </p:sp>
        <p:sp>
          <p:nvSpPr>
            <p:cNvPr id="126018" name="ZoneTexte 90"/>
            <p:cNvSpPr txBox="1">
              <a:spLocks noChangeArrowheads="1"/>
            </p:cNvSpPr>
            <p:nvPr/>
          </p:nvSpPr>
          <p:spPr bwMode="auto">
            <a:xfrm>
              <a:off x="368831" y="5114669"/>
              <a:ext cx="2840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 dirty="0">
                  <a:cs typeface="Arial" charset="0"/>
                </a:rPr>
                <a:t>0</a:t>
              </a:r>
            </a:p>
          </p:txBody>
        </p:sp>
        <p:sp>
          <p:nvSpPr>
            <p:cNvPr id="126020" name="ZoneTexte 92"/>
            <p:cNvSpPr txBox="1">
              <a:spLocks noChangeArrowheads="1"/>
            </p:cNvSpPr>
            <p:nvPr/>
          </p:nvSpPr>
          <p:spPr bwMode="auto">
            <a:xfrm>
              <a:off x="1075114" y="5285380"/>
              <a:ext cx="50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1" name="ZoneTexte 93"/>
            <p:cNvSpPr txBox="1">
              <a:spLocks noChangeArrowheads="1"/>
            </p:cNvSpPr>
            <p:nvPr/>
          </p:nvSpPr>
          <p:spPr bwMode="auto">
            <a:xfrm>
              <a:off x="1892284" y="5285380"/>
              <a:ext cx="50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2" name="ZoneTexte 94"/>
            <p:cNvSpPr txBox="1">
              <a:spLocks noChangeArrowheads="1"/>
            </p:cNvSpPr>
            <p:nvPr/>
          </p:nvSpPr>
          <p:spPr bwMode="auto">
            <a:xfrm>
              <a:off x="2868773" y="5296528"/>
              <a:ext cx="50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3" name="ZoneTexte 95"/>
            <p:cNvSpPr txBox="1">
              <a:spLocks noChangeArrowheads="1"/>
            </p:cNvSpPr>
            <p:nvPr/>
          </p:nvSpPr>
          <p:spPr bwMode="auto">
            <a:xfrm>
              <a:off x="3679629" y="5296528"/>
              <a:ext cx="50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4" name="ZoneTexte 96"/>
            <p:cNvSpPr txBox="1">
              <a:spLocks noChangeArrowheads="1"/>
            </p:cNvSpPr>
            <p:nvPr/>
          </p:nvSpPr>
          <p:spPr bwMode="auto">
            <a:xfrm>
              <a:off x="4584956" y="5296528"/>
              <a:ext cx="50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5" name="ZoneTexte 97"/>
            <p:cNvSpPr txBox="1">
              <a:spLocks noChangeArrowheads="1"/>
            </p:cNvSpPr>
            <p:nvPr/>
          </p:nvSpPr>
          <p:spPr bwMode="auto">
            <a:xfrm>
              <a:off x="5339336" y="5296528"/>
              <a:ext cx="50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6" name="ZoneTexte 98"/>
            <p:cNvSpPr txBox="1">
              <a:spLocks noChangeArrowheads="1"/>
            </p:cNvSpPr>
            <p:nvPr/>
          </p:nvSpPr>
          <p:spPr bwMode="auto">
            <a:xfrm>
              <a:off x="834600" y="5554854"/>
              <a:ext cx="17540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HIV RNA</a:t>
              </a:r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 &lt; 50 c/ml</a:t>
              </a:r>
            </a:p>
          </p:txBody>
        </p:sp>
        <p:sp>
          <p:nvSpPr>
            <p:cNvPr id="126027" name="ZoneTexte 99"/>
            <p:cNvSpPr txBox="1">
              <a:spLocks noChangeArrowheads="1"/>
            </p:cNvSpPr>
            <p:nvPr/>
          </p:nvSpPr>
          <p:spPr bwMode="auto">
            <a:xfrm>
              <a:off x="2634843" y="5554854"/>
              <a:ext cx="17540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HIV RNA &gt; 50 c/ml</a:t>
              </a:r>
            </a:p>
          </p:txBody>
        </p:sp>
        <p:sp>
          <p:nvSpPr>
            <p:cNvPr id="126028" name="ZoneTexte 100"/>
            <p:cNvSpPr txBox="1">
              <a:spLocks noChangeArrowheads="1"/>
            </p:cNvSpPr>
            <p:nvPr/>
          </p:nvSpPr>
          <p:spPr bwMode="auto">
            <a:xfrm>
              <a:off x="4256311" y="5554854"/>
              <a:ext cx="19414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s-E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N</a:t>
              </a:r>
              <a:r>
                <a:rPr lang="es-ES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o datos en</a:t>
              </a:r>
              <a:r>
                <a:rPr lang="es-E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ventana</a:t>
              </a:r>
              <a:endParaRPr lang="es-ES" sz="1600" b="1" baseline="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126029" name="Connecteur droit 103"/>
            <p:cNvCxnSpPr>
              <a:cxnSpLocks noChangeShapeType="1"/>
            </p:cNvCxnSpPr>
            <p:nvPr/>
          </p:nvCxnSpPr>
          <p:spPr bwMode="auto">
            <a:xfrm>
              <a:off x="2795047" y="5271029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30" name="Connecteur droit 107"/>
            <p:cNvCxnSpPr>
              <a:cxnSpLocks noChangeShapeType="1"/>
            </p:cNvCxnSpPr>
            <p:nvPr/>
          </p:nvCxnSpPr>
          <p:spPr bwMode="auto">
            <a:xfrm>
              <a:off x="4492900" y="5266115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31" name="Connecteur droit 108"/>
            <p:cNvCxnSpPr>
              <a:cxnSpLocks noChangeShapeType="1"/>
            </p:cNvCxnSpPr>
            <p:nvPr/>
          </p:nvCxnSpPr>
          <p:spPr bwMode="auto">
            <a:xfrm>
              <a:off x="3581340" y="5266115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032" name="ZoneTexte 109"/>
            <p:cNvSpPr txBox="1">
              <a:spLocks noChangeArrowheads="1"/>
            </p:cNvSpPr>
            <p:nvPr/>
          </p:nvSpPr>
          <p:spPr bwMode="auto">
            <a:xfrm>
              <a:off x="483222" y="2099771"/>
              <a:ext cx="377026" cy="28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600" b="1" baseline="0">
                  <a:cs typeface="Arial" charset="0"/>
                </a:rPr>
                <a:t>%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915850" y="2182562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122646" y="4766910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7*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263414" y="2431411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90.1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2816379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868975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524608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733133" y="225437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96.7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099747" y="2340202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93.4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626029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272137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3877027" y="4865537"/>
              <a:ext cx="4555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3**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3618385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</p:grp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1321426" y="1128713"/>
            <a:ext cx="6486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Resultados virológicos a S24 y S48 (ITT, </a:t>
            </a:r>
            <a:r>
              <a:rPr lang="es-ES" altLang="fr-FR" sz="2400" b="1" dirty="0" err="1">
                <a:latin typeface="Calibri" panose="020F0502020204030204" pitchFamily="34" charset="0"/>
              </a:rPr>
              <a:t>snapshot</a:t>
            </a:r>
            <a:r>
              <a:rPr lang="es-ES" altLang="fr-FR" sz="2400" b="1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594334" y="1710959"/>
            <a:ext cx="4980956" cy="378619"/>
            <a:chOff x="1594334" y="1710959"/>
            <a:chExt cx="4980956" cy="378619"/>
          </a:xfrm>
        </p:grpSpPr>
        <p:sp>
          <p:nvSpPr>
            <p:cNvPr id="97" name="AutoShape 165"/>
            <p:cNvSpPr>
              <a:spLocks noChangeArrowheads="1"/>
            </p:cNvSpPr>
            <p:nvPr/>
          </p:nvSpPr>
          <p:spPr bwMode="auto">
            <a:xfrm>
              <a:off x="1594334" y="1710959"/>
              <a:ext cx="4980956" cy="349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789597" y="1832403"/>
              <a:ext cx="165100" cy="144463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4229584" y="1832403"/>
              <a:ext cx="165100" cy="14446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00" name="ZoneTexte 84"/>
            <p:cNvSpPr txBox="1">
              <a:spLocks noChangeArrowheads="1"/>
            </p:cNvSpPr>
            <p:nvPr/>
          </p:nvSpPr>
          <p:spPr bwMode="auto">
            <a:xfrm>
              <a:off x="1941997" y="1719968"/>
              <a:ext cx="21672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DRV/r + RPV (N = 30)</a:t>
              </a:r>
            </a:p>
          </p:txBody>
        </p:sp>
        <p:sp>
          <p:nvSpPr>
            <p:cNvPr id="101" name="ZoneTexte 85"/>
            <p:cNvSpPr txBox="1">
              <a:spLocks noChangeArrowheads="1"/>
            </p:cNvSpPr>
            <p:nvPr/>
          </p:nvSpPr>
          <p:spPr bwMode="auto">
            <a:xfrm>
              <a:off x="4381984" y="1719691"/>
              <a:ext cx="219330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PI/r + 2 NRTI (N = 30)</a:t>
              </a: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819508" y="2500619"/>
            <a:ext cx="3189825" cy="2180272"/>
            <a:chOff x="5819508" y="2500619"/>
            <a:chExt cx="3189825" cy="2180272"/>
          </a:xfrm>
        </p:grpSpPr>
        <p:cxnSp>
          <p:nvCxnSpPr>
            <p:cNvPr id="125995" name="Connecteur droit 60"/>
            <p:cNvCxnSpPr>
              <a:cxnSpLocks noChangeShapeType="1"/>
            </p:cNvCxnSpPr>
            <p:nvPr/>
          </p:nvCxnSpPr>
          <p:spPr bwMode="auto">
            <a:xfrm>
              <a:off x="6029444" y="3767461"/>
              <a:ext cx="1871997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6" name="Connecteur droit 62"/>
            <p:cNvCxnSpPr>
              <a:cxnSpLocks noChangeShapeType="1"/>
            </p:cNvCxnSpPr>
            <p:nvPr/>
          </p:nvCxnSpPr>
          <p:spPr bwMode="auto">
            <a:xfrm>
              <a:off x="6922341" y="2870801"/>
              <a:ext cx="0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7" name="Connecteur droit 63"/>
            <p:cNvCxnSpPr>
              <a:cxnSpLocks noChangeShapeType="1"/>
            </p:cNvCxnSpPr>
            <p:nvPr/>
          </p:nvCxnSpPr>
          <p:spPr bwMode="auto">
            <a:xfrm flipH="1">
              <a:off x="7891474" y="2870801"/>
              <a:ext cx="8703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8" name="Connecteur droit avec flèche 66"/>
            <p:cNvCxnSpPr>
              <a:cxnSpLocks noChangeShapeType="1"/>
            </p:cNvCxnSpPr>
            <p:nvPr/>
          </p:nvCxnSpPr>
          <p:spPr bwMode="auto">
            <a:xfrm flipH="1">
              <a:off x="6064121" y="4078136"/>
              <a:ext cx="864000" cy="0"/>
            </a:xfrm>
            <a:prstGeom prst="straightConnector1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9" name="Connecteur droit avec flèche 67"/>
            <p:cNvCxnSpPr>
              <a:cxnSpLocks noChangeShapeType="1"/>
            </p:cNvCxnSpPr>
            <p:nvPr/>
          </p:nvCxnSpPr>
          <p:spPr bwMode="auto">
            <a:xfrm>
              <a:off x="7006020" y="4078136"/>
              <a:ext cx="950356" cy="0"/>
            </a:xfrm>
            <a:prstGeom prst="straightConnector1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00" name="Connecteur droit 69"/>
            <p:cNvCxnSpPr>
              <a:cxnSpLocks noChangeShapeType="1"/>
            </p:cNvCxnSpPr>
            <p:nvPr/>
          </p:nvCxnSpPr>
          <p:spPr bwMode="auto">
            <a:xfrm>
              <a:off x="6828697" y="3024564"/>
              <a:ext cx="1655998" cy="1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01" name="Connecteur droit 71"/>
            <p:cNvCxnSpPr>
              <a:cxnSpLocks noChangeShapeType="1"/>
            </p:cNvCxnSpPr>
            <p:nvPr/>
          </p:nvCxnSpPr>
          <p:spPr bwMode="auto">
            <a:xfrm>
              <a:off x="6415179" y="3464787"/>
              <a:ext cx="1583998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002" name="ZoneTexte 74"/>
            <p:cNvSpPr txBox="1">
              <a:spLocks noChangeArrowheads="1"/>
            </p:cNvSpPr>
            <p:nvPr/>
          </p:nvSpPr>
          <p:spPr bwMode="auto">
            <a:xfrm>
              <a:off x="6575290" y="4074019"/>
              <a:ext cx="8568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s-ES" sz="1400" b="1" baseline="0" dirty="0">
                  <a:latin typeface="+mj-lt"/>
                  <a:cs typeface="Arial" charset="0"/>
                </a:rPr>
                <a:t>Favorece</a:t>
              </a:r>
            </a:p>
          </p:txBody>
        </p:sp>
        <p:sp>
          <p:nvSpPr>
            <p:cNvPr id="126003" name="ZoneTexte 75"/>
            <p:cNvSpPr txBox="1">
              <a:spLocks noChangeArrowheads="1"/>
            </p:cNvSpPr>
            <p:nvPr/>
          </p:nvSpPr>
          <p:spPr bwMode="auto">
            <a:xfrm>
              <a:off x="5849678" y="4373114"/>
              <a:ext cx="9399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Triple</a:t>
              </a:r>
              <a:r>
                <a:rPr lang="fr-FR" sz="1400" b="1" dirty="0">
                  <a:latin typeface="+mj-lt"/>
                  <a:cs typeface="Arial" charset="0"/>
                </a:rPr>
                <a:t> ART</a:t>
              </a:r>
              <a:endParaRPr lang="fr-FR" sz="1400" b="1" baseline="0" dirty="0">
                <a:latin typeface="+mj-lt"/>
                <a:cs typeface="Arial" charset="0"/>
              </a:endParaRPr>
            </a:p>
          </p:txBody>
        </p:sp>
        <p:sp>
          <p:nvSpPr>
            <p:cNvPr id="126004" name="ZoneTexte 76"/>
            <p:cNvSpPr txBox="1">
              <a:spLocks noChangeArrowheads="1"/>
            </p:cNvSpPr>
            <p:nvPr/>
          </p:nvSpPr>
          <p:spPr bwMode="auto">
            <a:xfrm>
              <a:off x="6988475" y="4373114"/>
              <a:ext cx="1107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DRV/r + RPV</a:t>
              </a:r>
            </a:p>
          </p:txBody>
        </p:sp>
        <p:sp>
          <p:nvSpPr>
            <p:cNvPr id="126005" name="ZoneTexte 77"/>
            <p:cNvSpPr txBox="1">
              <a:spLocks noChangeArrowheads="1"/>
            </p:cNvSpPr>
            <p:nvPr/>
          </p:nvSpPr>
          <p:spPr bwMode="auto">
            <a:xfrm>
              <a:off x="7116556" y="3012238"/>
              <a:ext cx="5036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dirty="0">
                  <a:cs typeface="Arial" charset="0"/>
                </a:rPr>
                <a:t>S</a:t>
              </a:r>
              <a:r>
                <a:rPr lang="fr-FR" sz="1400" b="1" baseline="0" dirty="0">
                  <a:cs typeface="Arial" charset="0"/>
                </a:rPr>
                <a:t>24</a:t>
              </a:r>
            </a:p>
          </p:txBody>
        </p:sp>
        <p:sp>
          <p:nvSpPr>
            <p:cNvPr id="126006" name="ZoneTexte 78"/>
            <p:cNvSpPr txBox="1">
              <a:spLocks noChangeArrowheads="1"/>
            </p:cNvSpPr>
            <p:nvPr/>
          </p:nvSpPr>
          <p:spPr bwMode="auto">
            <a:xfrm>
              <a:off x="7031861" y="3460205"/>
              <a:ext cx="5036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dirty="0">
                  <a:cs typeface="Arial" charset="0"/>
                </a:rPr>
                <a:t>S</a:t>
              </a:r>
              <a:r>
                <a:rPr lang="fr-FR" sz="1400" b="1" baseline="0" dirty="0">
                  <a:cs typeface="Arial" charset="0"/>
                </a:rPr>
                <a:t>48</a:t>
              </a:r>
            </a:p>
          </p:txBody>
        </p:sp>
        <p:sp>
          <p:nvSpPr>
            <p:cNvPr id="126007" name="ZoneTexte 79"/>
            <p:cNvSpPr txBox="1">
              <a:spLocks noChangeArrowheads="1"/>
            </p:cNvSpPr>
            <p:nvPr/>
          </p:nvSpPr>
          <p:spPr bwMode="auto">
            <a:xfrm>
              <a:off x="6402426" y="2870676"/>
              <a:ext cx="4491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-0.7</a:t>
              </a:r>
            </a:p>
          </p:txBody>
        </p:sp>
        <p:sp>
          <p:nvSpPr>
            <p:cNvPr id="126008" name="ZoneTexte 80"/>
            <p:cNvSpPr txBox="1">
              <a:spLocks noChangeArrowheads="1"/>
            </p:cNvSpPr>
            <p:nvPr/>
          </p:nvSpPr>
          <p:spPr bwMode="auto">
            <a:xfrm>
              <a:off x="8436740" y="2870676"/>
              <a:ext cx="5725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+20.7</a:t>
              </a:r>
            </a:p>
          </p:txBody>
        </p:sp>
        <p:sp>
          <p:nvSpPr>
            <p:cNvPr id="126009" name="ZoneTexte 81"/>
            <p:cNvSpPr txBox="1">
              <a:spLocks noChangeArrowheads="1"/>
            </p:cNvSpPr>
            <p:nvPr/>
          </p:nvSpPr>
          <p:spPr bwMode="auto">
            <a:xfrm>
              <a:off x="8008192" y="3310899"/>
              <a:ext cx="5725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+13.5</a:t>
              </a:r>
            </a:p>
          </p:txBody>
        </p:sp>
        <p:sp>
          <p:nvSpPr>
            <p:cNvPr id="126010" name="ZoneTexte 82"/>
            <p:cNvSpPr txBox="1">
              <a:spLocks noChangeArrowheads="1"/>
            </p:cNvSpPr>
            <p:nvPr/>
          </p:nvSpPr>
          <p:spPr bwMode="auto">
            <a:xfrm>
              <a:off x="6006612" y="3310899"/>
              <a:ext cx="4491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-7.5</a:t>
              </a:r>
            </a:p>
          </p:txBody>
        </p:sp>
        <p:sp>
          <p:nvSpPr>
            <p:cNvPr id="126011" name="ZoneTexte 83"/>
            <p:cNvSpPr txBox="1">
              <a:spLocks noChangeArrowheads="1"/>
            </p:cNvSpPr>
            <p:nvPr/>
          </p:nvSpPr>
          <p:spPr bwMode="auto">
            <a:xfrm>
              <a:off x="6054911" y="3735561"/>
              <a:ext cx="4427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aseline="0">
                  <a:cs typeface="Arial" charset="0"/>
                </a:rPr>
                <a:t>-12</a:t>
              </a:r>
            </a:p>
          </p:txBody>
        </p:sp>
        <p:sp>
          <p:nvSpPr>
            <p:cNvPr id="126012" name="ZoneTexte 84"/>
            <p:cNvSpPr txBox="1">
              <a:spLocks noChangeArrowheads="1"/>
            </p:cNvSpPr>
            <p:nvPr/>
          </p:nvSpPr>
          <p:spPr bwMode="auto">
            <a:xfrm>
              <a:off x="7469928" y="3767461"/>
              <a:ext cx="4876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aseline="0">
                  <a:cs typeface="Arial" charset="0"/>
                </a:rPr>
                <a:t>+12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819508" y="2500619"/>
              <a:ext cx="279782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0066"/>
                  </a:solidFill>
                </a:rPr>
                <a:t>Diferencia (IC95%)</a:t>
              </a: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414464" y="5983198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66"/>
                </a:solidFill>
              </a:rPr>
              <a:t>* blips </a:t>
            </a:r>
            <a:r>
              <a:rPr lang="en-US" sz="1400" dirty="0">
                <a:solidFill>
                  <a:srgbClr val="000066"/>
                </a:solidFill>
              </a:rPr>
              <a:t>a 57 y 138 c/mL</a:t>
            </a:r>
          </a:p>
          <a:p>
            <a:r>
              <a:rPr lang="en-US" sz="1400" i="1" dirty="0">
                <a:solidFill>
                  <a:srgbClr val="000066"/>
                </a:solidFill>
              </a:rPr>
              <a:t>** blip </a:t>
            </a:r>
            <a:r>
              <a:rPr lang="en-US" sz="1400" dirty="0">
                <a:solidFill>
                  <a:srgbClr val="000066"/>
                </a:solidFill>
              </a:rPr>
              <a:t>a 59 c/mL</a:t>
            </a:r>
          </a:p>
        </p:txBody>
      </p:sp>
      <p:sp>
        <p:nvSpPr>
          <p:cNvPr id="110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1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PROBE: Cambio a DRV/r + RPV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25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39647"/>
              </p:ext>
            </p:extLst>
          </p:nvPr>
        </p:nvGraphicFramePr>
        <p:xfrm>
          <a:off x="403201" y="3447266"/>
          <a:ext cx="8313132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3353">
                <a:tc>
                  <a:txBody>
                    <a:bodyPr/>
                    <a:lstStyle/>
                    <a:p>
                      <a:endParaRPr lang="es-E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DRV/r + RPV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IP/r + 2 NRTI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Eventos adversos severos,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Discontinuación por evento adverso,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Anomalías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de laboratorio grado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 3-4 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0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Parámetro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de laboratorio (media)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Basal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S48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Basal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S48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Colesterol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total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, mg/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183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184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HDL-colesterol, mg/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Triglicéridos, mg/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173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143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s-ES" sz="1400" b="1" baseline="0" noProof="0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, </a:t>
                      </a:r>
                      <a:r>
                        <a:rPr lang="es-ES" sz="1400" b="1" baseline="0" noProof="0" dirty="0" err="1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/min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Densidad mineral ósea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- 0.0003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- 0.014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228207" y="3102399"/>
            <a:ext cx="473493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Seguridad y tolerabilidad a S48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860252"/>
              </p:ext>
            </p:extLst>
          </p:nvPr>
        </p:nvGraphicFramePr>
        <p:xfrm>
          <a:off x="398511" y="1584697"/>
          <a:ext cx="8313134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183">
                <a:tc>
                  <a:txBody>
                    <a:bodyPr/>
                    <a:lstStyle/>
                    <a:p>
                      <a:endParaRPr lang="es-E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DRV/r + RPV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IP/r + 2 NRTI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Media de cambio de CD4 desde el basal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+ 15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+ 16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Media de cambio de CD8 desde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el basal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21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41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Media de recuento de CD8+38+HLADR+ a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S48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3.4%*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5.2%*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06733" y="1262110"/>
            <a:ext cx="42224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Endpoint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secundario a S48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2786" y="2834376"/>
            <a:ext cx="1058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p = 0.018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Estudio</a:t>
            </a:r>
            <a:r>
              <a:rPr lang="en-US" sz="3200" dirty="0"/>
              <a:t> PROBE: </a:t>
            </a:r>
            <a:r>
              <a:rPr lang="en-US" sz="3200" dirty="0" err="1"/>
              <a:t>Cambio</a:t>
            </a:r>
            <a:r>
              <a:rPr lang="en-US" sz="3200" dirty="0"/>
              <a:t> a DRV/r + RPV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455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PROBE: Cambio a DRV/r + RPV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s-ES" sz="2000" dirty="0">
                <a:latin typeface=""/>
              </a:rPr>
              <a:t>La terapia dual de </a:t>
            </a:r>
            <a:r>
              <a:rPr lang="es-ES" sz="2000" dirty="0" err="1">
                <a:latin typeface=""/>
              </a:rPr>
              <a:t>rilpivirina</a:t>
            </a:r>
            <a:r>
              <a:rPr lang="es-ES" sz="2000" dirty="0">
                <a:latin typeface=""/>
              </a:rPr>
              <a:t> con DRV/r fue no inferior a 48 </a:t>
            </a:r>
            <a:r>
              <a:rPr lang="es-ES" sz="2000">
                <a:latin typeface=""/>
              </a:rPr>
              <a:t>semanas </a:t>
            </a:r>
            <a:br>
              <a:rPr lang="es-ES" sz="2000">
                <a:latin typeface=""/>
              </a:rPr>
            </a:br>
            <a:r>
              <a:rPr lang="es-ES" sz="2000">
                <a:latin typeface=""/>
              </a:rPr>
              <a:t>a </a:t>
            </a:r>
            <a:r>
              <a:rPr lang="es-ES" sz="2000" dirty="0">
                <a:latin typeface=""/>
              </a:rPr>
              <a:t>la terapia standard triple con IP </a:t>
            </a:r>
            <a:r>
              <a:rPr lang="es-ES" sz="2000" dirty="0" err="1">
                <a:latin typeface=""/>
              </a:rPr>
              <a:t>boosteado</a:t>
            </a:r>
            <a:r>
              <a:rPr lang="es-ES" sz="2000" dirty="0">
                <a:latin typeface=""/>
              </a:rPr>
              <a:t> </a:t>
            </a:r>
          </a:p>
          <a:p>
            <a:pPr lvl="1"/>
            <a:r>
              <a:rPr lang="es-ES" sz="2000" dirty="0">
                <a:latin typeface=""/>
              </a:rPr>
              <a:t>La terapia dual no afectó negativamente el perfil lipídico y la función renal y fue mas beneficioso en cuanto a densidad mineral ósea </a:t>
            </a:r>
          </a:p>
          <a:p>
            <a:pPr lvl="1"/>
            <a:r>
              <a:rPr lang="es-ES" sz="2000" dirty="0">
                <a:latin typeface=""/>
              </a:rPr>
              <a:t>Esta estrategia constituye una alternativa para pacientes que experimentaron toxicidad por inhibidores </a:t>
            </a:r>
            <a:r>
              <a:rPr lang="es-ES" sz="2000" dirty="0" err="1">
                <a:latin typeface=""/>
              </a:rPr>
              <a:t>nucleosidos</a:t>
            </a:r>
            <a:r>
              <a:rPr lang="es-ES" sz="2000" dirty="0">
                <a:latin typeface=""/>
              </a:rPr>
              <a:t> de la transcriptasa reversa</a:t>
            </a:r>
          </a:p>
          <a:p>
            <a:pPr lvl="1"/>
            <a:r>
              <a:rPr lang="es-ES" sz="2000" dirty="0">
                <a:latin typeface=""/>
              </a:rPr>
              <a:t>Limitación</a:t>
            </a:r>
          </a:p>
          <a:p>
            <a:pPr marL="914400" lvl="2" indent="0">
              <a:buNone/>
            </a:pPr>
            <a:r>
              <a:rPr lang="es-ES" sz="1800" dirty="0">
                <a:latin typeface=""/>
              </a:rPr>
              <a:t>Pequeño tamaño de la muestra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11886</TotalTime>
  <Words>506</Words>
  <Application>Microsoft Office PowerPoint</Application>
  <PresentationFormat>Affichage à l'écran (4:3)</PresentationFormat>
  <Paragraphs>182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ARV_trials_2016</vt:lpstr>
      <vt:lpstr>Cambio a DRV/r + RPV</vt:lpstr>
      <vt:lpstr>Estudio PROBE: Cambio a DRV/r + RPV </vt:lpstr>
      <vt:lpstr>Estudio PROBE: Cambio a DRV/r + RPV </vt:lpstr>
      <vt:lpstr>Estudio PROBE: Cambio a DRV/r + RPV  </vt:lpstr>
      <vt:lpstr>Estudio PROBE: Cambio a DRV/r + RPV  </vt:lpstr>
      <vt:lpstr>Estudio PROBE: Cambio a DRV/r + RPV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109</cp:revision>
  <dcterms:created xsi:type="dcterms:W3CDTF">2015-05-20T09:45:14Z</dcterms:created>
  <dcterms:modified xsi:type="dcterms:W3CDTF">2016-09-07T14:48:29Z</dcterms:modified>
</cp:coreProperties>
</file>