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508" r:id="rId2"/>
    <p:sldId id="436" r:id="rId3"/>
    <p:sldId id="437" r:id="rId4"/>
    <p:sldId id="438" r:id="rId5"/>
    <p:sldId id="506" r:id="rId6"/>
    <p:sldId id="441" r:id="rId7"/>
    <p:sldId id="507" r:id="rId8"/>
    <p:sldId id="442" r:id="rId9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62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69">
          <p15:clr>
            <a:srgbClr val="A4A3A4"/>
          </p15:clr>
        </p15:guide>
        <p15:guide id="2" pos="2236">
          <p15:clr>
            <a:srgbClr val="A4A3A4"/>
          </p15:clr>
        </p15:guide>
        <p15:guide id="3" pos="422">
          <p15:clr>
            <a:srgbClr val="A4A3A4"/>
          </p15:clr>
        </p15:guide>
        <p15:guide id="4" pos="37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Cahn" initials="PC" lastIdx="1" clrIdx="0">
    <p:extLst>
      <p:ext uri="{19B8F6BF-5375-455C-9EA6-DF929625EA0E}">
        <p15:presenceInfo xmlns="" xmlns:p15="http://schemas.microsoft.com/office/powerpoint/2012/main" userId="9d9573e3009734b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6"/>
    <a:srgbClr val="CC3300"/>
    <a:srgbClr val="333399"/>
    <a:srgbClr val="DDDDDD"/>
    <a:srgbClr val="B2B2B2"/>
    <a:srgbClr val="993300"/>
    <a:srgbClr val="339900"/>
    <a:srgbClr val="660033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2" d="100"/>
          <a:sy n="82" d="100"/>
        </p:scale>
        <p:origin x="-1116" y="-96"/>
      </p:cViewPr>
      <p:guideLst>
        <p:guide orient="horz" pos="2341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95EC8F12-4FF0-4C73-9298-3CAD1488822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205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 smtClean="0">
                <a:latin typeface="Trebuchet MS" charset="0"/>
              </a:rPr>
              <a:t>ARV-trials.com</a:t>
            </a:r>
          </a:p>
        </p:txBody>
      </p:sp>
    </p:spTree>
    <p:extLst>
      <p:ext uri="{BB962C8B-B14F-4D97-AF65-F5344CB8AC3E}">
        <p14:creationId xmlns="" xmlns:p14="http://schemas.microsoft.com/office/powerpoint/2010/main" val="4290953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 smtClean="0">
                <a:latin typeface="Trebuchet MS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050">
              <a:defRPr sz="1400"/>
            </a:lvl1pPr>
          </a:lstStyle>
          <a:p>
            <a:fld id="{A77522E4-1F19-44B3-A943-0219E1FB074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7260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224" cy="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9077"/>
            <a:r>
              <a:rPr 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741924" y="9429704"/>
            <a:ext cx="3073077" cy="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1695"/>
            <a:fld id="{CCD63FB9-B75E-4FDF-9792-F0CD9C236DA5}" type="slidenum">
              <a:rPr lang="fr-FR" sz="1300">
                <a:latin typeface="Calibri" pitchFamily="34" charset="0"/>
              </a:rPr>
              <a:pPr algn="r" defTabSz="921695"/>
              <a:t>1</a:t>
            </a:fld>
            <a:endParaRPr lang="fr-FR" sz="13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986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05BC8-52D1-4D8E-ACEA-7FB025AA83EA}" type="slidenum">
              <a:rPr lang="fr-FR"/>
              <a:pPr/>
              <a:t>2</a:t>
            </a:fld>
            <a:endParaRPr lang="fr-FR"/>
          </a:p>
        </p:txBody>
      </p:sp>
      <p:sp>
        <p:nvSpPr>
          <p:cNvPr id="61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950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AC219-BCE5-4790-8F0D-EB249E914B94}" type="slidenum">
              <a:rPr lang="fr-FR"/>
              <a:pPr/>
              <a:t>3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8538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8099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47357B-7E13-4549-B592-8CCF2B24BA6C}" type="slidenum">
              <a:rPr lang="fr-FR"/>
              <a:pPr/>
              <a:t>4</a:t>
            </a:fld>
            <a:endParaRPr lang="fr-FR"/>
          </a:p>
        </p:txBody>
      </p:sp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57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6BF35-2FF5-405D-96C1-1F9BC59217A8}" type="slidenum">
              <a:rPr lang="fr-FR"/>
              <a:pPr/>
              <a:t>5</a:t>
            </a:fld>
            <a:endParaRPr lang="fr-FR"/>
          </a:p>
        </p:txBody>
      </p:sp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1934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BA358-424B-4C1A-97F7-E9A00CDDD72F}" type="slidenum">
              <a:rPr lang="fr-FR"/>
              <a:pPr/>
              <a:t>6</a:t>
            </a:fld>
            <a:endParaRPr lang="fr-FR"/>
          </a:p>
        </p:txBody>
      </p:sp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2466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B8512-6D99-4EBB-A5DD-DE95E3F64F49}" type="slidenum">
              <a:rPr lang="fr-FR"/>
              <a:pPr/>
              <a:t>7</a:t>
            </a:fld>
            <a:endParaRPr lang="fr-FR"/>
          </a:p>
        </p:txBody>
      </p:sp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8588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DE897-041F-4357-9DE4-CEB1E7D472B3}" type="slidenum">
              <a:rPr lang="fr-FR"/>
              <a:pPr/>
              <a:t>8</a:t>
            </a:fld>
            <a:endParaRPr lang="fr-FR"/>
          </a:p>
        </p:txBody>
      </p:sp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949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 smtClean="0">
                <a:ea typeface="ＭＳ Ｐゴシック" pitchFamily="34" charset="-128"/>
              </a:rPr>
              <a:t>Cambio</a:t>
            </a:r>
            <a:r>
              <a:rPr lang="en-GB" sz="3600" dirty="0" smtClean="0">
                <a:ea typeface="ＭＳ Ｐゴシック" pitchFamily="34" charset="-128"/>
              </a:rPr>
              <a:t> </a:t>
            </a:r>
            <a:r>
              <a:rPr lang="en-GB" sz="3600" dirty="0">
                <a:ea typeface="ＭＳ Ｐゴシック" pitchFamily="34" charset="-128"/>
              </a:rPr>
              <a:t>a</a:t>
            </a:r>
            <a:r>
              <a:rPr lang="en-GB" sz="3600" dirty="0" smtClean="0">
                <a:ea typeface="ＭＳ Ｐゴシック" pitchFamily="34" charset="-128"/>
              </a:rPr>
              <a:t> DRV/r </a:t>
            </a:r>
            <a:r>
              <a:rPr lang="en-GB" sz="3600" dirty="0" err="1" smtClean="0">
                <a:ea typeface="ＭＳ Ｐゴシック" pitchFamily="34" charset="-128"/>
              </a:rPr>
              <a:t>monoterapia</a:t>
            </a:r>
            <a:endParaRPr lang="en-GB" sz="3600" dirty="0" smtClean="0">
              <a:ea typeface="ＭＳ Ｐゴシック" pitchFamily="34" charset="-128"/>
            </a:endParaRP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MONOI</a:t>
            </a:r>
          </a:p>
          <a:p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MONET</a:t>
            </a:r>
          </a:p>
          <a:p>
            <a:r>
              <a:rPr lang="en-GB" sz="2800" b="1" dirty="0" smtClean="0">
                <a:latin typeface="+mj-lt"/>
                <a:ea typeface="ＭＳ Ｐゴシック" pitchFamily="34" charset="-128"/>
              </a:rPr>
              <a:t>PROTEA</a:t>
            </a:r>
          </a:p>
          <a:p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DRV600</a:t>
            </a:r>
            <a:endParaRPr lang="fr-FR" sz="2400" b="1" dirty="0" smtClean="0">
              <a:solidFill>
                <a:schemeClr val="accent3">
                  <a:lumMod val="75000"/>
                </a:schemeClr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04900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4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4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22" name="Espace réservé du contenu 2"/>
          <p:cNvSpPr>
            <a:spLocks/>
          </p:cNvSpPr>
          <p:nvPr/>
        </p:nvSpPr>
        <p:spPr bwMode="auto">
          <a:xfrm>
            <a:off x="34925" y="4652963"/>
            <a:ext cx="8999538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Objetivo</a:t>
            </a:r>
          </a:p>
          <a:p>
            <a:pPr marL="800100" lvl="1" indent="-342900" algn="l" defTabSz="914400">
              <a:buClr>
                <a:srgbClr val="CC3300"/>
              </a:buClr>
              <a:buFont typeface="Arial" pitchFamily="34" charset="0"/>
              <a:buChar char="–"/>
            </a:pPr>
            <a:r>
              <a:rPr lang="es-AR" dirty="0" smtClean="0">
                <a:solidFill>
                  <a:srgbClr val="000066"/>
                </a:solidFill>
              </a:rPr>
              <a:t>No inferioridad en proporción de pacientes con HIV-1 RNA &lt; 50 c/ml a S48 (análisis por ITT, pérdida/discontinuación/cambio= fallo, algoritmo </a:t>
            </a:r>
            <a:r>
              <a:rPr lang="es-AR" dirty="0" err="1" smtClean="0">
                <a:solidFill>
                  <a:srgbClr val="000066"/>
                </a:solidFill>
              </a:rPr>
              <a:t>snapshot</a:t>
            </a:r>
            <a:r>
              <a:rPr lang="es-AR" dirty="0" smtClean="0">
                <a:solidFill>
                  <a:srgbClr val="000066"/>
                </a:solidFill>
              </a:rPr>
              <a:t>) ; límite inferior de IC95% para la diferencia= - 12%, poder 80% </a:t>
            </a:r>
          </a:p>
          <a:p>
            <a:pPr marL="800100" lvl="1" indent="-342900" algn="l" defTabSz="914400">
              <a:buClr>
                <a:srgbClr val="CC3300"/>
              </a:buClr>
              <a:buFont typeface="Arial" pitchFamily="34" charset="0"/>
              <a:buChar char="–"/>
            </a:pPr>
            <a:r>
              <a:rPr lang="es-AR" dirty="0" err="1" smtClean="0">
                <a:solidFill>
                  <a:srgbClr val="000066"/>
                </a:solidFill>
              </a:rPr>
              <a:t>Subestudio</a:t>
            </a:r>
            <a:r>
              <a:rPr lang="es-AR" dirty="0" smtClean="0">
                <a:solidFill>
                  <a:srgbClr val="000066"/>
                </a:solidFill>
              </a:rPr>
              <a:t> de SNC: HIV RNA en líquido cefalorraquídeo (LCR) basal </a:t>
            </a:r>
            <a:br>
              <a:rPr lang="es-AR" dirty="0" smtClean="0">
                <a:solidFill>
                  <a:srgbClr val="000066"/>
                </a:solidFill>
              </a:rPr>
            </a:br>
            <a:r>
              <a:rPr lang="es-AR" dirty="0" smtClean="0">
                <a:solidFill>
                  <a:srgbClr val="000066"/>
                </a:solidFill>
              </a:rPr>
              <a:t>y a S48 función </a:t>
            </a:r>
            <a:r>
              <a:rPr lang="es-AR" dirty="0" err="1" smtClean="0">
                <a:solidFill>
                  <a:srgbClr val="000066"/>
                </a:solidFill>
              </a:rPr>
              <a:t>neurocognitiva</a:t>
            </a:r>
            <a:r>
              <a:rPr lang="es-AR" dirty="0" smtClean="0">
                <a:solidFill>
                  <a:srgbClr val="000066"/>
                </a:solidFill>
              </a:rPr>
              <a:t>: test neuropsicológicos</a:t>
            </a:r>
            <a:endParaRPr lang="es-AR" dirty="0">
              <a:solidFill>
                <a:srgbClr val="000066"/>
              </a:solidFill>
            </a:endParaRPr>
          </a:p>
        </p:txBody>
      </p:sp>
      <p:graphicFrame>
        <p:nvGraphicFramePr>
          <p:cNvPr id="13346" name="Group 3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8988338"/>
              </p:ext>
            </p:extLst>
          </p:nvPr>
        </p:nvGraphicFramePr>
        <p:xfrm>
          <a:off x="4752975" y="2395538"/>
          <a:ext cx="3262313" cy="585787"/>
        </p:xfrm>
        <a:graphic>
          <a:graphicData uri="http://schemas.openxmlformats.org/drawingml/2006/table">
            <a:tbl>
              <a:tblPr/>
              <a:tblGrid>
                <a:gridCol w="3262313"/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800/100 mg QD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+ 2 </a:t>
                      </a:r>
                      <a:r>
                        <a:rPr kumimoji="0" lang="en-GB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NRTIs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</a:t>
                      </a:r>
                      <a:r>
                        <a:rPr kumimoji="0" lang="es-AR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optimización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a D0**)</a:t>
                      </a:r>
                    </a:p>
                  </a:txBody>
                  <a:tcPr marT="43320" marB="4332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4752975" y="3398838"/>
          <a:ext cx="3282950" cy="571500"/>
        </p:xfrm>
        <a:graphic>
          <a:graphicData uri="http://schemas.openxmlformats.org/drawingml/2006/table">
            <a:tbl>
              <a:tblPr/>
              <a:tblGrid>
                <a:gridCol w="328295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800/100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cxnSp>
        <p:nvCxnSpPr>
          <p:cNvPr id="5135" name="Connecteur droit 66"/>
          <p:cNvCxnSpPr>
            <a:cxnSpLocks noChangeShapeType="1"/>
          </p:cNvCxnSpPr>
          <p:nvPr/>
        </p:nvCxnSpPr>
        <p:spPr bwMode="auto">
          <a:xfrm rot="5400000">
            <a:off x="3747294" y="245189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6" name="Oval 170"/>
          <p:cNvSpPr>
            <a:spLocks noChangeArrowheads="1"/>
          </p:cNvSpPr>
          <p:nvPr/>
        </p:nvSpPr>
        <p:spPr bwMode="auto">
          <a:xfrm>
            <a:off x="3176588" y="12128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Randomización*</a:t>
            </a:r>
          </a:p>
          <a:p>
            <a:pPr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Etiqueta abierta</a:t>
            </a:r>
            <a:endParaRPr lang="es-AR" sz="1400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137" name="AutoShape 162"/>
          <p:cNvSpPr>
            <a:spLocks noChangeArrowheads="1"/>
          </p:cNvSpPr>
          <p:nvPr/>
        </p:nvSpPr>
        <p:spPr bwMode="auto">
          <a:xfrm>
            <a:off x="139700" y="1828204"/>
            <a:ext cx="2776538" cy="255389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282 adultos HIV+ </a:t>
            </a:r>
          </a:p>
          <a:p>
            <a:pPr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</a:t>
            </a:r>
            <a:r>
              <a:rPr lang="es-AR" sz="1600" b="1" baseline="300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º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línea TARV 2 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NRTIs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</a:t>
            </a:r>
            <a:b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</a:b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+ (IP o INNTR)</a:t>
            </a:r>
          </a:p>
          <a:p>
            <a:pPr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Sin historia de fallo virológico previo</a:t>
            </a:r>
          </a:p>
          <a:p>
            <a:pPr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HIV-1 RNA &lt; 50 c/ml</a:t>
            </a:r>
          </a:p>
          <a:p>
            <a:pPr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Exclusión si CD4 nadir</a:t>
            </a:r>
          </a:p>
          <a:p>
            <a:pPr defTabSz="914400"/>
            <a:r>
              <a:rPr lang="es-AR" sz="1600" b="1" u="sng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100/mm</a:t>
            </a:r>
            <a:r>
              <a:rPr lang="es-AR" sz="1600" b="1" baseline="300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o actual </a:t>
            </a:r>
          </a:p>
          <a:p>
            <a:pPr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200/mm</a:t>
            </a:r>
            <a:r>
              <a:rPr lang="es-AR" sz="1600" b="1" baseline="300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  <a:endParaRPr lang="es-AR" sz="1600" b="1" baseline="30000" dirty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138" name="AutoShape 60"/>
          <p:cNvCxnSpPr>
            <a:cxnSpLocks noChangeShapeType="1"/>
          </p:cNvCxnSpPr>
          <p:nvPr/>
        </p:nvCxnSpPr>
        <p:spPr bwMode="auto">
          <a:xfrm rot="10800000" flipH="1" flipV="1">
            <a:off x="4778375" y="2703513"/>
            <a:ext cx="1588" cy="993775"/>
          </a:xfrm>
          <a:prstGeom prst="bentConnector3">
            <a:avLst>
              <a:gd name="adj1" fmla="val -3615289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39" name="Line 63"/>
          <p:cNvSpPr>
            <a:spLocks noChangeShapeType="1"/>
          </p:cNvSpPr>
          <p:nvPr/>
        </p:nvSpPr>
        <p:spPr bwMode="auto">
          <a:xfrm>
            <a:off x="3771900" y="3182938"/>
            <a:ext cx="4397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140" name="Rectangle 9"/>
          <p:cNvSpPr>
            <a:spLocks noChangeArrowheads="1"/>
          </p:cNvSpPr>
          <p:nvPr/>
        </p:nvSpPr>
        <p:spPr bwMode="auto">
          <a:xfrm>
            <a:off x="4035622" y="3729038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es-AR" sz="1400" b="1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137</a:t>
            </a:r>
            <a:endParaRPr lang="es-AR" sz="1400" b="1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141" name="Rectangle 8"/>
          <p:cNvSpPr>
            <a:spLocks noChangeArrowheads="1"/>
          </p:cNvSpPr>
          <p:nvPr/>
        </p:nvSpPr>
        <p:spPr bwMode="auto">
          <a:xfrm>
            <a:off x="4035622" y="2365375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es-AR" sz="1400" b="1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136</a:t>
            </a:r>
            <a:endParaRPr lang="es-AR" sz="1400" b="1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7785100" y="14493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s-AR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43" name="Line 172"/>
          <p:cNvSpPr>
            <a:spLocks noChangeShapeType="1"/>
          </p:cNvSpPr>
          <p:nvPr/>
        </p:nvSpPr>
        <p:spPr bwMode="auto">
          <a:xfrm>
            <a:off x="8067675" y="19891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144" name="ZoneTexte 20"/>
          <p:cNvSpPr txBox="1">
            <a:spLocks noChangeArrowheads="1"/>
          </p:cNvSpPr>
          <p:nvPr/>
        </p:nvSpPr>
        <p:spPr bwMode="auto">
          <a:xfrm>
            <a:off x="2935288" y="4211638"/>
            <a:ext cx="5213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AR" sz="1400" dirty="0" smtClean="0">
                <a:solidFill>
                  <a:srgbClr val="000066"/>
                </a:solidFill>
              </a:rPr>
              <a:t>* La </a:t>
            </a:r>
            <a:r>
              <a:rPr lang="es-AR" sz="1400" dirty="0" err="1" smtClean="0">
                <a:solidFill>
                  <a:srgbClr val="000066"/>
                </a:solidFill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</a:rPr>
              <a:t> fue estratificada por status anti-HCV (+ o -) </a:t>
            </a:r>
          </a:p>
          <a:p>
            <a:pPr algn="l"/>
            <a:r>
              <a:rPr lang="es-AR" sz="1400" dirty="0" smtClean="0">
                <a:solidFill>
                  <a:srgbClr val="000066"/>
                </a:solidFill>
              </a:rPr>
              <a:t>** TDF, ABC o ZDV + 3TC o FTC</a:t>
            </a:r>
            <a:endParaRPr lang="es-AR" sz="1400" dirty="0">
              <a:solidFill>
                <a:srgbClr val="000066"/>
              </a:solidFill>
            </a:endParaRPr>
          </a:p>
        </p:txBody>
      </p:sp>
      <p:sp>
        <p:nvSpPr>
          <p:cNvPr id="5145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8689975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34" charset="-128"/>
              </a:rPr>
              <a:t>Estudio PROTEA: cambio de IP o INNTR a DRV/r QD </a:t>
            </a:r>
            <a:r>
              <a:rPr lang="es-AR" dirty="0" err="1" smtClean="0">
                <a:ea typeface="ＭＳ Ｐゴシック" pitchFamily="34" charset="-128"/>
              </a:rPr>
              <a:t>monoterapia</a:t>
            </a:r>
            <a:endParaRPr lang="es-AR" dirty="0" smtClean="0">
              <a:ea typeface="ＭＳ Ｐゴシック" pitchFamily="34" charset="-128"/>
            </a:endParaRPr>
          </a:p>
        </p:txBody>
      </p:sp>
      <p:sp>
        <p:nvSpPr>
          <p:cNvPr id="5147" name="Line 172"/>
          <p:cNvSpPr>
            <a:spLocks noChangeShapeType="1"/>
          </p:cNvSpPr>
          <p:nvPr/>
        </p:nvSpPr>
        <p:spPr bwMode="auto">
          <a:xfrm>
            <a:off x="8740775" y="20018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7" name="Oval 109"/>
          <p:cNvSpPr>
            <a:spLocks noChangeArrowheads="1"/>
          </p:cNvSpPr>
          <p:nvPr/>
        </p:nvSpPr>
        <p:spPr bwMode="auto">
          <a:xfrm>
            <a:off x="8458200" y="14620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es-AR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49" name="Line 63"/>
          <p:cNvSpPr>
            <a:spLocks noChangeShapeType="1"/>
          </p:cNvSpPr>
          <p:nvPr/>
        </p:nvSpPr>
        <p:spPr bwMode="auto">
          <a:xfrm>
            <a:off x="8013700" y="2703513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5150" name="Line 63"/>
          <p:cNvSpPr>
            <a:spLocks noChangeShapeType="1"/>
          </p:cNvSpPr>
          <p:nvPr/>
        </p:nvSpPr>
        <p:spPr bwMode="auto">
          <a:xfrm>
            <a:off x="8013700" y="3673475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5151" name="ZoneTexte 2"/>
          <p:cNvSpPr txBox="1">
            <a:spLocks noChangeArrowheads="1"/>
          </p:cNvSpPr>
          <p:nvPr/>
        </p:nvSpPr>
        <p:spPr bwMode="auto">
          <a:xfrm>
            <a:off x="2984888" y="2619489"/>
            <a:ext cx="861775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AR" sz="1400" b="1" dirty="0" smtClean="0">
                <a:solidFill>
                  <a:srgbClr val="333399"/>
                </a:solidFill>
                <a:latin typeface="+mj-lt"/>
              </a:rPr>
              <a:t>4 </a:t>
            </a:r>
            <a:r>
              <a:rPr lang="es-AR" sz="1400" b="1" dirty="0" err="1" smtClean="0">
                <a:solidFill>
                  <a:srgbClr val="333399"/>
                </a:solidFill>
                <a:latin typeface="+mj-lt"/>
              </a:rPr>
              <a:t>sem</a:t>
            </a:r>
            <a:r>
              <a:rPr lang="es-AR" sz="1400" b="1" dirty="0" smtClean="0">
                <a:solidFill>
                  <a:srgbClr val="333399"/>
                </a:solidFill>
                <a:latin typeface="+mj-lt"/>
              </a:rPr>
              <a:t>.</a:t>
            </a:r>
            <a:br>
              <a:rPr lang="es-AR" sz="1400" b="1" dirty="0" smtClean="0">
                <a:solidFill>
                  <a:srgbClr val="333399"/>
                </a:solidFill>
                <a:latin typeface="+mj-lt"/>
              </a:rPr>
            </a:br>
            <a:r>
              <a:rPr lang="es-AR" sz="1400" b="1" dirty="0" smtClean="0">
                <a:solidFill>
                  <a:srgbClr val="333399"/>
                </a:solidFill>
                <a:latin typeface="+mj-lt"/>
              </a:rPr>
              <a:t>en DRV/r</a:t>
            </a:r>
          </a:p>
          <a:p>
            <a:r>
              <a:rPr lang="es-AR" sz="1400" b="1" dirty="0" smtClean="0">
                <a:solidFill>
                  <a:srgbClr val="333399"/>
                </a:solidFill>
                <a:latin typeface="+mj-lt"/>
              </a:rPr>
              <a:t>+</a:t>
            </a:r>
            <a:br>
              <a:rPr lang="es-AR" sz="1400" b="1" dirty="0" smtClean="0">
                <a:solidFill>
                  <a:srgbClr val="333399"/>
                </a:solidFill>
                <a:latin typeface="+mj-lt"/>
              </a:rPr>
            </a:br>
            <a:r>
              <a:rPr lang="es-AR" sz="1400" b="1" dirty="0" err="1" smtClean="0">
                <a:solidFill>
                  <a:srgbClr val="333399"/>
                </a:solidFill>
                <a:latin typeface="+mj-lt"/>
              </a:rPr>
              <a:t>NRTIs</a:t>
            </a:r>
            <a:endParaRPr lang="es-A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5152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903870" y="6542088"/>
            <a:ext cx="20810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100" dirty="0" smtClean="0">
                <a:solidFill>
                  <a:srgbClr val="000066"/>
                </a:solidFill>
              </a:rPr>
              <a:t>SNC: sistema nervioso central</a:t>
            </a:r>
            <a:endParaRPr lang="es-AR" sz="1100" dirty="0">
              <a:solidFill>
                <a:srgbClr val="000066"/>
              </a:solidFill>
            </a:endParaRP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5634038" y="6561202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</a:rPr>
              <a:t>Antinori A. AIDS 2015; 29:1811-20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08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9370171"/>
              </p:ext>
            </p:extLst>
          </p:nvPr>
        </p:nvGraphicFramePr>
        <p:xfrm>
          <a:off x="539553" y="1657350"/>
          <a:ext cx="7837686" cy="4149920"/>
        </p:xfrm>
        <a:graphic>
          <a:graphicData uri="http://schemas.openxmlformats.org/drawingml/2006/table">
            <a:tbl>
              <a:tblPr/>
              <a:tblGrid>
                <a:gridCol w="4824536"/>
                <a:gridCol w="1387550"/>
                <a:gridCol w="1625600"/>
              </a:tblGrid>
              <a:tr h="620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DRV/r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+ 2 NRTIs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DRV/r QD</a:t>
                      </a:r>
                      <a:b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monotherapy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Edad (media), años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Mujeres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Duración de TARV, media años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5.3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5.7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En primera combinación NRTI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En IP/r / En INNTR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76% / 23%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69% / 26%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Anticuerpos HCV +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CD4 cel/mm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basal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350 / 200-350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93% / 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90% / 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Nadir CD4 cel 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200 / 100-200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78% / 20%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70% / 26%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HCV RNA &lt; 50 c/ml  basal</a:t>
                      </a:r>
                      <a:endParaRPr kumimoji="0" lang="es-AR" sz="1400" b="1" i="0" u="none" strike="noStrike" cap="none" normalizeH="0" baseline="3000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Sida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Incluídos en el subestudio de SNC, 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Fallo al tratamiento definido por protocolo a S48, N (%)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 (6%)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 (14%)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27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58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Características basales y disposición de los pacientes</a:t>
            </a:r>
          </a:p>
          <a:p>
            <a:pPr>
              <a:lnSpc>
                <a:spcPts val="1525"/>
              </a:lnSpc>
              <a:spcBef>
                <a:spcPct val="20000"/>
              </a:spcBef>
            </a:pPr>
            <a:endParaRPr lang="es-A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7228" name="ZoneTexte 13"/>
          <p:cNvSpPr txBox="1">
            <a:spLocks noChangeArrowheads="1"/>
          </p:cNvSpPr>
          <p:nvPr/>
        </p:nvSpPr>
        <p:spPr bwMode="auto">
          <a:xfrm>
            <a:off x="395536" y="5868561"/>
            <a:ext cx="81772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1600" dirty="0" smtClean="0">
                <a:solidFill>
                  <a:srgbClr val="000066"/>
                </a:solidFill>
              </a:rPr>
              <a:t>Al basal, 8 pacientes tenían nadir de CD4 &lt; 100/mm</a:t>
            </a:r>
            <a:r>
              <a:rPr lang="es-AR" sz="1600" baseline="30000" dirty="0" smtClean="0">
                <a:solidFill>
                  <a:srgbClr val="000066"/>
                </a:solidFill>
              </a:rPr>
              <a:t>3</a:t>
            </a:r>
            <a:r>
              <a:rPr lang="es-AR" sz="1600" dirty="0" smtClean="0">
                <a:solidFill>
                  <a:srgbClr val="000066"/>
                </a:solidFill>
              </a:rPr>
              <a:t> (5 en la rama de </a:t>
            </a:r>
            <a:r>
              <a:rPr lang="es-AR" sz="1600" dirty="0" err="1" smtClean="0">
                <a:solidFill>
                  <a:srgbClr val="000066"/>
                </a:solidFill>
              </a:rPr>
              <a:t>monoterapia</a:t>
            </a:r>
            <a:r>
              <a:rPr lang="es-AR" sz="1600" dirty="0" smtClean="0">
                <a:solidFill>
                  <a:srgbClr val="000066"/>
                </a:solidFill>
              </a:rPr>
              <a:t> y 3 en la rama de triple terapia), y fueron excluidos de la población por protocolo</a:t>
            </a:r>
            <a:endParaRPr lang="es-AR" sz="1600" dirty="0">
              <a:solidFill>
                <a:srgbClr val="000066"/>
              </a:solidFill>
            </a:endParaRPr>
          </a:p>
        </p:txBody>
      </p:sp>
      <p:sp>
        <p:nvSpPr>
          <p:cNvPr id="7229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8521949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34" charset="-128"/>
              </a:rPr>
              <a:t>Estudio PROTEA: cambio de IP o INNTR a DRV/r QD </a:t>
            </a:r>
            <a:r>
              <a:rPr lang="es-AR" dirty="0" err="1" smtClean="0">
                <a:ea typeface="ＭＳ Ｐゴシック" pitchFamily="34" charset="-128"/>
              </a:rPr>
              <a:t>monoterapia</a:t>
            </a:r>
            <a:endParaRPr lang="es-AR" dirty="0" smtClean="0">
              <a:ea typeface="ＭＳ Ｐゴシック" pitchFamily="34" charset="-128"/>
            </a:endParaRPr>
          </a:p>
        </p:txBody>
      </p:sp>
      <p:sp>
        <p:nvSpPr>
          <p:cNvPr id="7231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34038" y="6561202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</a:rPr>
              <a:t>Antinori A. AIDS 2015; 29:1811-20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1373610" y="1103313"/>
            <a:ext cx="6353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HIV RNA &lt; 50 c/ml a S48 (FDA análisis </a:t>
            </a:r>
            <a:r>
              <a:rPr lang="es-AR" sz="2400" b="1" dirty="0" err="1" smtClean="0">
                <a:solidFill>
                  <a:srgbClr val="CC3300"/>
                </a:solidFill>
                <a:latin typeface="Calibri" pitchFamily="34" charset="0"/>
              </a:rPr>
              <a:t>snapshot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)</a:t>
            </a:r>
            <a:endParaRPr lang="es-A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9218" name="Group 97"/>
          <p:cNvGrpSpPr>
            <a:grpSpLocks/>
          </p:cNvGrpSpPr>
          <p:nvPr/>
        </p:nvGrpSpPr>
        <p:grpSpPr bwMode="auto">
          <a:xfrm>
            <a:off x="2298700" y="1700213"/>
            <a:ext cx="4865689" cy="369887"/>
            <a:chOff x="1267" y="3879"/>
            <a:chExt cx="3065" cy="233"/>
          </a:xfrm>
        </p:grpSpPr>
        <p:sp>
          <p:nvSpPr>
            <p:cNvPr id="9274" name="AutoShape 126"/>
            <p:cNvSpPr>
              <a:spLocks noChangeArrowheads="1"/>
            </p:cNvSpPr>
            <p:nvPr/>
          </p:nvSpPr>
          <p:spPr bwMode="auto">
            <a:xfrm>
              <a:off x="1267" y="3882"/>
              <a:ext cx="3065" cy="2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AR" sz="2400"/>
            </a:p>
          </p:txBody>
        </p:sp>
        <p:sp>
          <p:nvSpPr>
            <p:cNvPr id="9275" name="Rectangle 3"/>
            <p:cNvSpPr>
              <a:spLocks noChangeArrowheads="1"/>
            </p:cNvSpPr>
            <p:nvPr/>
          </p:nvSpPr>
          <p:spPr bwMode="auto">
            <a:xfrm>
              <a:off x="1357" y="3949"/>
              <a:ext cx="112" cy="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76" name="Rectangle 4"/>
            <p:cNvSpPr>
              <a:spLocks noChangeArrowheads="1"/>
            </p:cNvSpPr>
            <p:nvPr/>
          </p:nvSpPr>
          <p:spPr bwMode="auto">
            <a:xfrm>
              <a:off x="2702" y="3949"/>
              <a:ext cx="112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77" name="ZoneTexte 84"/>
            <p:cNvSpPr txBox="1">
              <a:spLocks noChangeArrowheads="1"/>
            </p:cNvSpPr>
            <p:nvPr/>
          </p:nvSpPr>
          <p:spPr bwMode="auto">
            <a:xfrm>
              <a:off x="1460" y="3879"/>
              <a:ext cx="11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b="1" smtClean="0">
                  <a:solidFill>
                    <a:srgbClr val="333399"/>
                  </a:solidFill>
                  <a:latin typeface="Calibri" pitchFamily="34" charset="0"/>
                </a:rPr>
                <a:t>DRV/r + 2 NRTIs </a:t>
              </a:r>
              <a:endParaRPr lang="es-AR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9278" name="ZoneTexte 85"/>
            <p:cNvSpPr txBox="1">
              <a:spLocks noChangeArrowheads="1"/>
            </p:cNvSpPr>
            <p:nvPr/>
          </p:nvSpPr>
          <p:spPr bwMode="auto">
            <a:xfrm>
              <a:off x="2809" y="3879"/>
              <a:ext cx="15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b="1" dirty="0" smtClean="0">
                  <a:solidFill>
                    <a:srgbClr val="333399"/>
                  </a:solidFill>
                  <a:latin typeface="Calibri" pitchFamily="34" charset="0"/>
                </a:rPr>
                <a:t>DRV/r QD </a:t>
              </a:r>
              <a:r>
                <a:rPr lang="es-AR" b="1" dirty="0" err="1" smtClean="0">
                  <a:solidFill>
                    <a:srgbClr val="333399"/>
                  </a:solidFill>
                  <a:latin typeface="Calibri" pitchFamily="34" charset="0"/>
                </a:rPr>
                <a:t>monoterapia</a:t>
              </a:r>
              <a:endParaRPr lang="es-AR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</p:grpSp>
      <p:sp>
        <p:nvSpPr>
          <p:cNvPr id="9219" name="Rectangle 86"/>
          <p:cNvSpPr>
            <a:spLocks noChangeArrowheads="1"/>
          </p:cNvSpPr>
          <p:nvPr/>
        </p:nvSpPr>
        <p:spPr bwMode="auto">
          <a:xfrm>
            <a:off x="1220788" y="3252486"/>
            <a:ext cx="649287" cy="185926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220" name="Rectangle 87"/>
          <p:cNvSpPr>
            <a:spLocks noChangeArrowheads="1"/>
          </p:cNvSpPr>
          <p:nvPr/>
        </p:nvSpPr>
        <p:spPr bwMode="auto">
          <a:xfrm>
            <a:off x="3070225" y="3168650"/>
            <a:ext cx="649288" cy="19431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221" name="Rectangle 88"/>
          <p:cNvSpPr>
            <a:spLocks noChangeArrowheads="1"/>
          </p:cNvSpPr>
          <p:nvPr/>
        </p:nvSpPr>
        <p:spPr bwMode="auto">
          <a:xfrm>
            <a:off x="5434013" y="3136739"/>
            <a:ext cx="650875" cy="197501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222" name="Rectangle 89"/>
          <p:cNvSpPr>
            <a:spLocks noChangeArrowheads="1"/>
          </p:cNvSpPr>
          <p:nvPr/>
        </p:nvSpPr>
        <p:spPr bwMode="auto">
          <a:xfrm>
            <a:off x="1870075" y="3381375"/>
            <a:ext cx="635000" cy="1730375"/>
          </a:xfrm>
          <a:prstGeom prst="rect">
            <a:avLst/>
          </a:prstGeom>
          <a:solidFill>
            <a:srgbClr val="3399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223" name="Rectangle 90"/>
          <p:cNvSpPr>
            <a:spLocks noChangeArrowheads="1"/>
          </p:cNvSpPr>
          <p:nvPr/>
        </p:nvSpPr>
        <p:spPr bwMode="auto">
          <a:xfrm>
            <a:off x="3719513" y="3313113"/>
            <a:ext cx="649287" cy="1798637"/>
          </a:xfrm>
          <a:prstGeom prst="rect">
            <a:avLst/>
          </a:prstGeom>
          <a:solidFill>
            <a:srgbClr val="3399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224" name="Rectangle 91"/>
          <p:cNvSpPr>
            <a:spLocks noChangeArrowheads="1"/>
          </p:cNvSpPr>
          <p:nvPr/>
        </p:nvSpPr>
        <p:spPr bwMode="auto">
          <a:xfrm>
            <a:off x="6084888" y="3276600"/>
            <a:ext cx="633412" cy="1835150"/>
          </a:xfrm>
          <a:prstGeom prst="rect">
            <a:avLst/>
          </a:prstGeom>
          <a:solidFill>
            <a:srgbClr val="3399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225" name="Rectangle 171"/>
          <p:cNvSpPr>
            <a:spLocks noChangeArrowheads="1"/>
          </p:cNvSpPr>
          <p:nvPr/>
        </p:nvSpPr>
        <p:spPr bwMode="auto">
          <a:xfrm>
            <a:off x="468939" y="501831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s-AR" sz="1400" smtClean="0">
                <a:solidFill>
                  <a:srgbClr val="000066"/>
                </a:solidFill>
                <a:cs typeface="Arial" pitchFamily="34" charset="0"/>
              </a:rPr>
              <a:t>0</a:t>
            </a:r>
            <a:endParaRPr lang="es-A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26" name="Rectangle 172"/>
          <p:cNvSpPr>
            <a:spLocks noChangeArrowheads="1"/>
          </p:cNvSpPr>
          <p:nvPr/>
        </p:nvSpPr>
        <p:spPr bwMode="auto">
          <a:xfrm>
            <a:off x="369553" y="451349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s-AR" sz="1400" smtClean="0">
                <a:solidFill>
                  <a:srgbClr val="000066"/>
                </a:solidFill>
                <a:cs typeface="Arial" pitchFamily="34" charset="0"/>
              </a:rPr>
              <a:t>25</a:t>
            </a:r>
            <a:endParaRPr lang="es-A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27" name="Rectangle 173"/>
          <p:cNvSpPr>
            <a:spLocks noChangeArrowheads="1"/>
          </p:cNvSpPr>
          <p:nvPr/>
        </p:nvSpPr>
        <p:spPr bwMode="auto">
          <a:xfrm>
            <a:off x="369553" y="400549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s-AR" sz="1400" smtClean="0">
                <a:solidFill>
                  <a:srgbClr val="000066"/>
                </a:solidFill>
                <a:cs typeface="Arial" pitchFamily="34" charset="0"/>
              </a:rPr>
              <a:t>50</a:t>
            </a:r>
            <a:endParaRPr lang="es-A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28" name="Rectangle 174"/>
          <p:cNvSpPr>
            <a:spLocks noChangeArrowheads="1"/>
          </p:cNvSpPr>
          <p:nvPr/>
        </p:nvSpPr>
        <p:spPr bwMode="auto">
          <a:xfrm>
            <a:off x="270166" y="2992666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s-AR" sz="1400" smtClean="0">
                <a:solidFill>
                  <a:srgbClr val="000066"/>
                </a:solidFill>
                <a:cs typeface="Arial" pitchFamily="34" charset="0"/>
              </a:rPr>
              <a:t>100</a:t>
            </a:r>
            <a:endParaRPr lang="es-A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29" name="Rectangle 175"/>
          <p:cNvSpPr>
            <a:spLocks noChangeArrowheads="1"/>
          </p:cNvSpPr>
          <p:nvPr/>
        </p:nvSpPr>
        <p:spPr bwMode="auto">
          <a:xfrm>
            <a:off x="369553" y="349749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s-AR" sz="1400" smtClean="0">
                <a:solidFill>
                  <a:srgbClr val="000066"/>
                </a:solidFill>
                <a:cs typeface="Arial" pitchFamily="34" charset="0"/>
              </a:rPr>
              <a:t>75</a:t>
            </a:r>
            <a:endParaRPr lang="es-A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30" name="Line 176"/>
          <p:cNvSpPr>
            <a:spLocks noChangeShapeType="1"/>
          </p:cNvSpPr>
          <p:nvPr/>
        </p:nvSpPr>
        <p:spPr bwMode="auto">
          <a:xfrm>
            <a:off x="633413" y="4619625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9231" name="Line 177"/>
          <p:cNvSpPr>
            <a:spLocks noChangeShapeType="1"/>
          </p:cNvSpPr>
          <p:nvPr/>
        </p:nvSpPr>
        <p:spPr bwMode="auto">
          <a:xfrm>
            <a:off x="633413" y="4113213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9232" name="Line 178"/>
          <p:cNvSpPr>
            <a:spLocks noChangeShapeType="1"/>
          </p:cNvSpPr>
          <p:nvPr/>
        </p:nvSpPr>
        <p:spPr bwMode="auto">
          <a:xfrm>
            <a:off x="633413" y="3097213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9233" name="Line 179"/>
          <p:cNvSpPr>
            <a:spLocks noChangeShapeType="1"/>
          </p:cNvSpPr>
          <p:nvPr/>
        </p:nvSpPr>
        <p:spPr bwMode="auto">
          <a:xfrm>
            <a:off x="633413" y="3603625"/>
            <a:ext cx="1095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9234" name="Line 180"/>
          <p:cNvSpPr>
            <a:spLocks noChangeShapeType="1"/>
          </p:cNvSpPr>
          <p:nvPr/>
        </p:nvSpPr>
        <p:spPr bwMode="auto">
          <a:xfrm>
            <a:off x="741363" y="3090863"/>
            <a:ext cx="1587" cy="2098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9235" name="Rectangle 183"/>
          <p:cNvSpPr>
            <a:spLocks noChangeArrowheads="1"/>
          </p:cNvSpPr>
          <p:nvPr/>
        </p:nvSpPr>
        <p:spPr bwMode="auto">
          <a:xfrm>
            <a:off x="1280090" y="2886015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94.9</a:t>
            </a:r>
            <a:endParaRPr lang="es-A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36" name="Rectangle 184"/>
          <p:cNvSpPr>
            <a:spLocks noChangeArrowheads="1"/>
          </p:cNvSpPr>
          <p:nvPr/>
        </p:nvSpPr>
        <p:spPr bwMode="auto">
          <a:xfrm>
            <a:off x="3775795" y="2995811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89.4</a:t>
            </a:r>
            <a:endParaRPr lang="es-A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37" name="Line 185"/>
          <p:cNvSpPr>
            <a:spLocks noChangeShapeType="1"/>
          </p:cNvSpPr>
          <p:nvPr/>
        </p:nvSpPr>
        <p:spPr bwMode="auto">
          <a:xfrm flipV="1">
            <a:off x="633413" y="5113338"/>
            <a:ext cx="820896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9238" name="Rectangle 186"/>
          <p:cNvSpPr>
            <a:spLocks noChangeArrowheads="1"/>
          </p:cNvSpPr>
          <p:nvPr/>
        </p:nvSpPr>
        <p:spPr bwMode="auto">
          <a:xfrm>
            <a:off x="1263747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1" smtClean="0">
                <a:solidFill>
                  <a:schemeClr val="bg1"/>
                </a:solidFill>
              </a:rPr>
              <a:t>136</a:t>
            </a:r>
            <a:endParaRPr lang="es-AR" sz="1200" b="1">
              <a:solidFill>
                <a:schemeClr val="bg1"/>
              </a:solidFill>
            </a:endParaRPr>
          </a:p>
        </p:txBody>
      </p:sp>
      <p:sp>
        <p:nvSpPr>
          <p:cNvPr id="9239" name="Text Box 141"/>
          <p:cNvSpPr txBox="1">
            <a:spLocks noChangeArrowheads="1"/>
          </p:cNvSpPr>
          <p:nvPr/>
        </p:nvSpPr>
        <p:spPr bwMode="auto">
          <a:xfrm>
            <a:off x="547688" y="26193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mtClean="0">
                <a:solidFill>
                  <a:srgbClr val="000066"/>
                </a:solidFill>
              </a:rPr>
              <a:t>%</a:t>
            </a:r>
            <a:endParaRPr lang="es-AR">
              <a:solidFill>
                <a:srgbClr val="000066"/>
              </a:solidFill>
            </a:endParaRPr>
          </a:p>
        </p:txBody>
      </p:sp>
      <p:sp>
        <p:nvSpPr>
          <p:cNvPr id="9240" name="Rectangle 183"/>
          <p:cNvSpPr>
            <a:spLocks noChangeArrowheads="1"/>
          </p:cNvSpPr>
          <p:nvPr/>
        </p:nvSpPr>
        <p:spPr bwMode="auto">
          <a:xfrm>
            <a:off x="3163752" y="2852936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95.9</a:t>
            </a:r>
            <a:endParaRPr lang="es-A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41" name="Rectangle 186"/>
          <p:cNvSpPr>
            <a:spLocks noChangeArrowheads="1"/>
          </p:cNvSpPr>
          <p:nvPr/>
        </p:nvSpPr>
        <p:spPr bwMode="auto">
          <a:xfrm>
            <a:off x="2014635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1" smtClean="0">
                <a:solidFill>
                  <a:schemeClr val="bg1"/>
                </a:solidFill>
              </a:rPr>
              <a:t>137</a:t>
            </a:r>
            <a:endParaRPr lang="es-AR" sz="1200" b="1">
              <a:solidFill>
                <a:schemeClr val="bg1"/>
              </a:solidFill>
            </a:endParaRPr>
          </a:p>
        </p:txBody>
      </p:sp>
      <p:sp>
        <p:nvSpPr>
          <p:cNvPr id="9242" name="Rectangle 186"/>
          <p:cNvSpPr>
            <a:spLocks noChangeArrowheads="1"/>
          </p:cNvSpPr>
          <p:nvPr/>
        </p:nvSpPr>
        <p:spPr bwMode="auto">
          <a:xfrm>
            <a:off x="3151285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1" smtClean="0">
                <a:solidFill>
                  <a:schemeClr val="bg1"/>
                </a:solidFill>
              </a:rPr>
              <a:t>123</a:t>
            </a:r>
            <a:endParaRPr lang="es-AR" sz="1200" b="1">
              <a:solidFill>
                <a:schemeClr val="bg1"/>
              </a:solidFill>
            </a:endParaRPr>
          </a:p>
        </p:txBody>
      </p:sp>
      <p:sp>
        <p:nvSpPr>
          <p:cNvPr id="9243" name="Rectangle 186"/>
          <p:cNvSpPr>
            <a:spLocks noChangeArrowheads="1"/>
          </p:cNvSpPr>
          <p:nvPr/>
        </p:nvSpPr>
        <p:spPr bwMode="auto">
          <a:xfrm>
            <a:off x="3867247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1" smtClean="0">
                <a:solidFill>
                  <a:schemeClr val="bg1"/>
                </a:solidFill>
              </a:rPr>
              <a:t>123</a:t>
            </a:r>
            <a:endParaRPr lang="es-AR" sz="1200" b="1">
              <a:solidFill>
                <a:schemeClr val="bg1"/>
              </a:solidFill>
            </a:endParaRPr>
          </a:p>
        </p:txBody>
      </p:sp>
      <p:sp>
        <p:nvSpPr>
          <p:cNvPr id="9244" name="Rectangle 183"/>
          <p:cNvSpPr>
            <a:spLocks noChangeArrowheads="1"/>
          </p:cNvSpPr>
          <p:nvPr/>
        </p:nvSpPr>
        <p:spPr bwMode="auto">
          <a:xfrm>
            <a:off x="1964303" y="3022540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86.1</a:t>
            </a:r>
            <a:endParaRPr lang="es-A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45" name="Text Box 176"/>
          <p:cNvSpPr txBox="1">
            <a:spLocks noChangeArrowheads="1"/>
          </p:cNvSpPr>
          <p:nvPr/>
        </p:nvSpPr>
        <p:spPr bwMode="auto">
          <a:xfrm>
            <a:off x="824508" y="2500313"/>
            <a:ext cx="21419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400" b="1" smtClean="0">
                <a:solidFill>
                  <a:srgbClr val="000066"/>
                </a:solidFill>
              </a:rPr>
              <a:t>ITT (endpoint primario)</a:t>
            </a:r>
            <a:endParaRPr lang="es-AR" sz="1400" b="1">
              <a:solidFill>
                <a:srgbClr val="000066"/>
              </a:solidFill>
            </a:endParaRPr>
          </a:p>
        </p:txBody>
      </p:sp>
      <p:sp>
        <p:nvSpPr>
          <p:cNvPr id="9246" name="Text Box 177"/>
          <p:cNvSpPr txBox="1">
            <a:spLocks noChangeArrowheads="1"/>
          </p:cNvSpPr>
          <p:nvPr/>
        </p:nvSpPr>
        <p:spPr bwMode="auto">
          <a:xfrm>
            <a:off x="3046038" y="2500313"/>
            <a:ext cx="1358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400" b="1" smtClean="0">
                <a:solidFill>
                  <a:srgbClr val="000066"/>
                </a:solidFill>
              </a:rPr>
              <a:t>Por protocolo</a:t>
            </a:r>
            <a:endParaRPr lang="es-AR" sz="1400" b="1">
              <a:solidFill>
                <a:srgbClr val="000066"/>
              </a:solidFill>
            </a:endParaRPr>
          </a:p>
        </p:txBody>
      </p:sp>
      <p:sp>
        <p:nvSpPr>
          <p:cNvPr id="9247" name="ZoneTexte 40"/>
          <p:cNvSpPr txBox="1">
            <a:spLocks noChangeArrowheads="1"/>
          </p:cNvSpPr>
          <p:nvPr/>
        </p:nvSpPr>
        <p:spPr bwMode="auto">
          <a:xfrm>
            <a:off x="794110" y="4772025"/>
            <a:ext cx="385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smtClean="0">
                <a:solidFill>
                  <a:srgbClr val="000066"/>
                </a:solidFill>
              </a:rPr>
              <a:t>N=</a:t>
            </a:r>
            <a:endParaRPr lang="es-AR" sz="1200">
              <a:solidFill>
                <a:srgbClr val="000066"/>
              </a:solidFill>
            </a:endParaRPr>
          </a:p>
        </p:txBody>
      </p:sp>
      <p:sp>
        <p:nvSpPr>
          <p:cNvPr id="9248" name="ZoneTexte 86"/>
          <p:cNvSpPr txBox="1">
            <a:spLocks noChangeArrowheads="1"/>
          </p:cNvSpPr>
          <p:nvPr/>
        </p:nvSpPr>
        <p:spPr bwMode="auto">
          <a:xfrm>
            <a:off x="684213" y="5111750"/>
            <a:ext cx="2082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AR" sz="140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Diferencia : - 8.7% (IC</a:t>
            </a:r>
            <a:r>
              <a:rPr lang="es-AR" sz="1400" smtClean="0">
                <a:solidFill>
                  <a:srgbClr val="000066"/>
                </a:solidFill>
              </a:rPr>
              <a:t>95% </a:t>
            </a:r>
            <a:r>
              <a:rPr lang="es-AR" sz="1400" smtClean="0">
                <a:solidFill>
                  <a:srgbClr val="000066"/>
                </a:solidFill>
                <a:cs typeface="Arial" pitchFamily="34" charset="0"/>
              </a:rPr>
              <a:t>= - 15.5 ; - 1.8)</a:t>
            </a:r>
            <a:endParaRPr lang="es-A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49" name="Rectangle 184"/>
          <p:cNvSpPr>
            <a:spLocks noChangeArrowheads="1"/>
          </p:cNvSpPr>
          <p:nvPr/>
        </p:nvSpPr>
        <p:spPr bwMode="auto">
          <a:xfrm>
            <a:off x="6250434" y="2959040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92</a:t>
            </a:r>
            <a:endParaRPr lang="es-A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50" name="Rectangle 183"/>
          <p:cNvSpPr>
            <a:spLocks noChangeArrowheads="1"/>
          </p:cNvSpPr>
          <p:nvPr/>
        </p:nvSpPr>
        <p:spPr bwMode="auto">
          <a:xfrm>
            <a:off x="5513953" y="2780928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96.3</a:t>
            </a:r>
            <a:endParaRPr lang="es-A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51" name="Text Box 177"/>
          <p:cNvSpPr txBox="1">
            <a:spLocks noChangeArrowheads="1"/>
          </p:cNvSpPr>
          <p:nvPr/>
        </p:nvSpPr>
        <p:spPr bwMode="auto">
          <a:xfrm>
            <a:off x="5364163" y="2219325"/>
            <a:ext cx="2808287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AR" b="1" dirty="0" smtClean="0">
                <a:solidFill>
                  <a:srgbClr val="0066FF"/>
                </a:solidFill>
                <a:latin typeface="Calibri" pitchFamily="34" charset="0"/>
              </a:rPr>
              <a:t>Análisis: cambio- incluido</a:t>
            </a:r>
            <a:endParaRPr lang="es-AR" b="1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9252" name="Line 179"/>
          <p:cNvSpPr>
            <a:spLocks noChangeShapeType="1"/>
          </p:cNvSpPr>
          <p:nvPr/>
        </p:nvSpPr>
        <p:spPr bwMode="auto">
          <a:xfrm rot="5400000">
            <a:off x="2732087" y="5153026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9253" name="Line 179"/>
          <p:cNvSpPr>
            <a:spLocks noChangeShapeType="1"/>
          </p:cNvSpPr>
          <p:nvPr/>
        </p:nvSpPr>
        <p:spPr bwMode="auto">
          <a:xfrm rot="5400000">
            <a:off x="4892675" y="5151438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9254" name="Line 179"/>
          <p:cNvSpPr>
            <a:spLocks noChangeShapeType="1"/>
          </p:cNvSpPr>
          <p:nvPr/>
        </p:nvSpPr>
        <p:spPr bwMode="auto">
          <a:xfrm rot="5400000">
            <a:off x="6948487" y="5149851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9255" name="Rectangle 103"/>
          <p:cNvSpPr>
            <a:spLocks noChangeArrowheads="1"/>
          </p:cNvSpPr>
          <p:nvPr/>
        </p:nvSpPr>
        <p:spPr bwMode="auto">
          <a:xfrm>
            <a:off x="468312" y="5595938"/>
            <a:ext cx="86328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1600" dirty="0" smtClean="0">
                <a:solidFill>
                  <a:srgbClr val="000066"/>
                </a:solidFill>
              </a:rPr>
              <a:t>DRV/r </a:t>
            </a:r>
            <a:r>
              <a:rPr lang="es-AR" sz="1600" dirty="0" err="1" smtClean="0">
                <a:solidFill>
                  <a:srgbClr val="000066"/>
                </a:solidFill>
              </a:rPr>
              <a:t>monoterapia</a:t>
            </a:r>
            <a:r>
              <a:rPr lang="es-AR" sz="1600" dirty="0" smtClean="0">
                <a:solidFill>
                  <a:srgbClr val="000066"/>
                </a:solidFill>
              </a:rPr>
              <a:t> es no inferior a DRV/r + 2 NRTI</a:t>
            </a:r>
          </a:p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1600" dirty="0" smtClean="0">
                <a:solidFill>
                  <a:srgbClr val="000066"/>
                </a:solidFill>
              </a:rPr>
              <a:t>Análisis primario ajustado por grupo de tratamiento, status HCV, nadir CD4 y uso previo de </a:t>
            </a:r>
            <a:r>
              <a:rPr lang="es-AR" sz="1600" dirty="0" smtClean="0">
                <a:solidFill>
                  <a:srgbClr val="000066"/>
                </a:solidFill>
              </a:rPr>
              <a:t>IP: </a:t>
            </a:r>
            <a:r>
              <a:rPr lang="es-AR" sz="1600" dirty="0" smtClean="0">
                <a:solidFill>
                  <a:srgbClr val="000066"/>
                </a:solidFill>
              </a:rPr>
              <a:t>DRV/r QD mono no inferior a triple terapia  (≠ - 5.8%, IC95%: - 11.51  - 0.14), </a:t>
            </a:r>
            <a:br>
              <a:rPr lang="es-AR" sz="1600" dirty="0" smtClean="0">
                <a:solidFill>
                  <a:srgbClr val="000066"/>
                </a:solidFill>
              </a:rPr>
            </a:br>
            <a:r>
              <a:rPr lang="es-AR" sz="1600" dirty="0" smtClean="0">
                <a:solidFill>
                  <a:srgbClr val="000066"/>
                </a:solidFill>
              </a:rPr>
              <a:t>pero la diferencia es inferior estadísticamente</a:t>
            </a:r>
            <a:endParaRPr lang="es-AR" sz="1600" dirty="0">
              <a:solidFill>
                <a:srgbClr val="000066"/>
              </a:solidFill>
            </a:endParaRPr>
          </a:p>
        </p:txBody>
      </p:sp>
      <p:sp>
        <p:nvSpPr>
          <p:cNvPr id="9256" name="Text Box 177"/>
          <p:cNvSpPr txBox="1">
            <a:spLocks noChangeArrowheads="1"/>
          </p:cNvSpPr>
          <p:nvPr/>
        </p:nvSpPr>
        <p:spPr bwMode="auto">
          <a:xfrm>
            <a:off x="7106863" y="2500313"/>
            <a:ext cx="1358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400" b="1" smtClean="0">
                <a:solidFill>
                  <a:srgbClr val="000066"/>
                </a:solidFill>
              </a:rPr>
              <a:t>Por protocolo</a:t>
            </a:r>
            <a:endParaRPr lang="es-AR" sz="1400" b="1">
              <a:solidFill>
                <a:srgbClr val="000066"/>
              </a:solidFill>
            </a:endParaRPr>
          </a:p>
        </p:txBody>
      </p:sp>
      <p:sp>
        <p:nvSpPr>
          <p:cNvPr id="9257" name="Text Box 177"/>
          <p:cNvSpPr txBox="1">
            <a:spLocks noChangeArrowheads="1"/>
          </p:cNvSpPr>
          <p:nvPr/>
        </p:nvSpPr>
        <p:spPr bwMode="auto">
          <a:xfrm>
            <a:off x="5795963" y="2500313"/>
            <a:ext cx="45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400" b="1" smtClean="0">
                <a:solidFill>
                  <a:srgbClr val="000066"/>
                </a:solidFill>
              </a:rPr>
              <a:t>ITT</a:t>
            </a:r>
            <a:endParaRPr lang="es-AR" sz="1400" b="1">
              <a:solidFill>
                <a:srgbClr val="000066"/>
              </a:solidFill>
            </a:endParaRPr>
          </a:p>
        </p:txBody>
      </p:sp>
      <p:sp>
        <p:nvSpPr>
          <p:cNvPr id="9258" name="Line 179"/>
          <p:cNvSpPr>
            <a:spLocks noChangeShapeType="1"/>
          </p:cNvSpPr>
          <p:nvPr/>
        </p:nvSpPr>
        <p:spPr bwMode="auto">
          <a:xfrm rot="5400000">
            <a:off x="8780462" y="5151438"/>
            <a:ext cx="793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es-AR"/>
          </a:p>
        </p:txBody>
      </p:sp>
      <p:sp>
        <p:nvSpPr>
          <p:cNvPr id="9259" name="Rectangle 88"/>
          <p:cNvSpPr>
            <a:spLocks noChangeArrowheads="1"/>
          </p:cNvSpPr>
          <p:nvPr/>
        </p:nvSpPr>
        <p:spPr bwMode="auto">
          <a:xfrm>
            <a:off x="7248525" y="3055716"/>
            <a:ext cx="650875" cy="205603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260" name="Rectangle 91"/>
          <p:cNvSpPr>
            <a:spLocks noChangeArrowheads="1"/>
          </p:cNvSpPr>
          <p:nvPr/>
        </p:nvSpPr>
        <p:spPr bwMode="auto">
          <a:xfrm>
            <a:off x="7899400" y="3276600"/>
            <a:ext cx="633413" cy="1835150"/>
          </a:xfrm>
          <a:prstGeom prst="rect">
            <a:avLst/>
          </a:prstGeom>
          <a:solidFill>
            <a:srgbClr val="3399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261" name="Rectangle 184"/>
          <p:cNvSpPr>
            <a:spLocks noChangeArrowheads="1"/>
          </p:cNvSpPr>
          <p:nvPr/>
        </p:nvSpPr>
        <p:spPr bwMode="auto">
          <a:xfrm>
            <a:off x="7987278" y="2959040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91.9</a:t>
            </a:r>
            <a:endParaRPr lang="es-A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62" name="Rectangle 183"/>
          <p:cNvSpPr>
            <a:spLocks noChangeArrowheads="1"/>
          </p:cNvSpPr>
          <p:nvPr/>
        </p:nvSpPr>
        <p:spPr bwMode="auto">
          <a:xfrm>
            <a:off x="7296715" y="2708920"/>
            <a:ext cx="506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  <a:cs typeface="Arial" pitchFamily="34" charset="0"/>
              </a:rPr>
              <a:t>96.7</a:t>
            </a:r>
            <a:endParaRPr lang="es-AR" sz="1400" b="1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63" name="ZoneTexte 86"/>
          <p:cNvSpPr txBox="1">
            <a:spLocks noChangeArrowheads="1"/>
          </p:cNvSpPr>
          <p:nvPr/>
        </p:nvSpPr>
        <p:spPr bwMode="auto">
          <a:xfrm>
            <a:off x="2627313" y="5111750"/>
            <a:ext cx="25320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AR" sz="140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Diferencia : - 6.5% </a:t>
            </a:r>
          </a:p>
          <a:p>
            <a:pPr>
              <a:lnSpc>
                <a:spcPct val="90000"/>
              </a:lnSpc>
            </a:pPr>
            <a:r>
              <a:rPr lang="es-AR" sz="140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(IC</a:t>
            </a:r>
            <a:r>
              <a:rPr lang="es-AR" sz="1400" smtClean="0">
                <a:solidFill>
                  <a:srgbClr val="000066"/>
                </a:solidFill>
              </a:rPr>
              <a:t>95% </a:t>
            </a:r>
            <a:r>
              <a:rPr lang="es-AR" sz="1400" smtClean="0">
                <a:solidFill>
                  <a:srgbClr val="000066"/>
                </a:solidFill>
                <a:cs typeface="Arial" pitchFamily="34" charset="0"/>
              </a:rPr>
              <a:t>= - 12.94 ; - 0.04)</a:t>
            </a:r>
            <a:endParaRPr lang="es-A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64" name="ZoneTexte 86"/>
          <p:cNvSpPr txBox="1">
            <a:spLocks noChangeArrowheads="1"/>
          </p:cNvSpPr>
          <p:nvPr/>
        </p:nvSpPr>
        <p:spPr bwMode="auto">
          <a:xfrm>
            <a:off x="5003800" y="5111750"/>
            <a:ext cx="1936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AR" sz="140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Diferencia : - 4.3% </a:t>
            </a:r>
          </a:p>
          <a:p>
            <a:pPr>
              <a:lnSpc>
                <a:spcPct val="90000"/>
              </a:lnSpc>
            </a:pPr>
            <a:r>
              <a:rPr lang="es-AR" sz="140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(IC</a:t>
            </a:r>
            <a:r>
              <a:rPr lang="es-AR" sz="1400" smtClean="0">
                <a:solidFill>
                  <a:srgbClr val="000066"/>
                </a:solidFill>
              </a:rPr>
              <a:t>95%</a:t>
            </a:r>
            <a:r>
              <a:rPr lang="es-AR" sz="1400" smtClean="0">
                <a:solidFill>
                  <a:srgbClr val="000066"/>
                </a:solidFill>
                <a:cs typeface="Arial" pitchFamily="34" charset="0"/>
              </a:rPr>
              <a:t>= - 9.7 ; 1.2)</a:t>
            </a:r>
            <a:endParaRPr lang="es-A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65" name="ZoneTexte 86"/>
          <p:cNvSpPr txBox="1">
            <a:spLocks noChangeArrowheads="1"/>
          </p:cNvSpPr>
          <p:nvPr/>
        </p:nvSpPr>
        <p:spPr bwMode="auto">
          <a:xfrm>
            <a:off x="6937375" y="5111750"/>
            <a:ext cx="1955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AR" sz="140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Diferencia : - 4.7% </a:t>
            </a:r>
          </a:p>
          <a:p>
            <a:pPr>
              <a:lnSpc>
                <a:spcPct val="90000"/>
              </a:lnSpc>
            </a:pPr>
            <a:r>
              <a:rPr lang="es-AR" sz="1400" smtClean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(IC</a:t>
            </a:r>
            <a:r>
              <a:rPr lang="es-AR" sz="1400" smtClean="0">
                <a:solidFill>
                  <a:srgbClr val="000066"/>
                </a:solidFill>
              </a:rPr>
              <a:t>95% </a:t>
            </a:r>
            <a:r>
              <a:rPr lang="es-AR" sz="1400" smtClean="0">
                <a:solidFill>
                  <a:srgbClr val="000066"/>
                </a:solidFill>
                <a:cs typeface="Arial" pitchFamily="34" charset="0"/>
              </a:rPr>
              <a:t>= - 10.5 ; 1)</a:t>
            </a:r>
            <a:endParaRPr lang="es-AR" sz="140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266" name="Rectangle 186"/>
          <p:cNvSpPr>
            <a:spLocks noChangeArrowheads="1"/>
          </p:cNvSpPr>
          <p:nvPr/>
        </p:nvSpPr>
        <p:spPr bwMode="auto">
          <a:xfrm>
            <a:off x="5467447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1" smtClean="0">
                <a:solidFill>
                  <a:schemeClr val="bg1"/>
                </a:solidFill>
              </a:rPr>
              <a:t>136</a:t>
            </a:r>
            <a:endParaRPr lang="es-AR" sz="1200" b="1">
              <a:solidFill>
                <a:schemeClr val="bg1"/>
              </a:solidFill>
            </a:endParaRPr>
          </a:p>
        </p:txBody>
      </p:sp>
      <p:sp>
        <p:nvSpPr>
          <p:cNvPr id="9267" name="Rectangle 186"/>
          <p:cNvSpPr>
            <a:spLocks noChangeArrowheads="1"/>
          </p:cNvSpPr>
          <p:nvPr/>
        </p:nvSpPr>
        <p:spPr bwMode="auto">
          <a:xfrm>
            <a:off x="6218335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1" smtClean="0">
                <a:solidFill>
                  <a:schemeClr val="bg1"/>
                </a:solidFill>
              </a:rPr>
              <a:t>137</a:t>
            </a:r>
            <a:endParaRPr lang="es-AR" sz="1200" b="1">
              <a:solidFill>
                <a:schemeClr val="bg1"/>
              </a:solidFill>
            </a:endParaRPr>
          </a:p>
        </p:txBody>
      </p:sp>
      <p:sp>
        <p:nvSpPr>
          <p:cNvPr id="9268" name="Rectangle 186"/>
          <p:cNvSpPr>
            <a:spLocks noChangeArrowheads="1"/>
          </p:cNvSpPr>
          <p:nvPr/>
        </p:nvSpPr>
        <p:spPr bwMode="auto">
          <a:xfrm>
            <a:off x="7354985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1" smtClean="0">
                <a:solidFill>
                  <a:schemeClr val="bg1"/>
                </a:solidFill>
              </a:rPr>
              <a:t>123</a:t>
            </a:r>
            <a:endParaRPr lang="es-AR" sz="1200" b="1">
              <a:solidFill>
                <a:schemeClr val="bg1"/>
              </a:solidFill>
            </a:endParaRPr>
          </a:p>
        </p:txBody>
      </p:sp>
      <p:sp>
        <p:nvSpPr>
          <p:cNvPr id="9269" name="Rectangle 186"/>
          <p:cNvSpPr>
            <a:spLocks noChangeArrowheads="1"/>
          </p:cNvSpPr>
          <p:nvPr/>
        </p:nvSpPr>
        <p:spPr bwMode="auto">
          <a:xfrm>
            <a:off x="8002676" y="4783138"/>
            <a:ext cx="439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1" smtClean="0">
                <a:solidFill>
                  <a:schemeClr val="bg1"/>
                </a:solidFill>
              </a:rPr>
              <a:t>123</a:t>
            </a:r>
            <a:endParaRPr lang="es-AR" sz="1200" b="1">
              <a:solidFill>
                <a:schemeClr val="bg1"/>
              </a:solidFill>
            </a:endParaRPr>
          </a:p>
        </p:txBody>
      </p:sp>
      <p:sp>
        <p:nvSpPr>
          <p:cNvPr id="9270" name="Text Box 177"/>
          <p:cNvSpPr txBox="1">
            <a:spLocks noChangeArrowheads="1"/>
          </p:cNvSpPr>
          <p:nvPr/>
        </p:nvSpPr>
        <p:spPr bwMode="auto">
          <a:xfrm>
            <a:off x="1362075" y="2219325"/>
            <a:ext cx="2808288" cy="29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AR" b="1" dirty="0" smtClean="0">
                <a:solidFill>
                  <a:srgbClr val="0066FF"/>
                </a:solidFill>
                <a:latin typeface="Calibri" pitchFamily="34" charset="0"/>
              </a:rPr>
              <a:t>Análisis: cambio= fallo</a:t>
            </a:r>
            <a:endParaRPr lang="es-AR" b="1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9271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34" charset="-128"/>
              </a:rPr>
              <a:t>Estudio PROTEA: cambio de IP o INNTR a DRV/r QD </a:t>
            </a:r>
            <a:r>
              <a:rPr lang="es-AR" dirty="0" err="1" smtClean="0">
                <a:ea typeface="ＭＳ Ｐゴシック" pitchFamily="34" charset="-128"/>
              </a:rPr>
              <a:t>monoterapia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9273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64" name="ZoneTexte 69"/>
          <p:cNvSpPr txBox="1">
            <a:spLocks noChangeArrowheads="1"/>
          </p:cNvSpPr>
          <p:nvPr/>
        </p:nvSpPr>
        <p:spPr bwMode="auto">
          <a:xfrm>
            <a:off x="5634038" y="6561202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</a:rPr>
              <a:t>Antinori A. AIDS 2015; 29:1811-20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1332959" y="1103313"/>
            <a:ext cx="64352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HIV RNA &lt; 50 c/ml a S48 (análisis FDA </a:t>
            </a:r>
            <a:r>
              <a:rPr lang="es-AR" sz="2400" b="1" dirty="0" err="1" smtClean="0">
                <a:solidFill>
                  <a:srgbClr val="CC3300"/>
                </a:solidFill>
                <a:latin typeface="Calibri" pitchFamily="34" charset="0"/>
              </a:rPr>
              <a:t>snapshot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)</a:t>
            </a:r>
          </a:p>
          <a:p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por nadir de CD4 basal</a:t>
            </a:r>
            <a:endParaRPr lang="es-A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11266" name="Group 97"/>
          <p:cNvGrpSpPr>
            <a:grpSpLocks/>
          </p:cNvGrpSpPr>
          <p:nvPr/>
        </p:nvGrpSpPr>
        <p:grpSpPr bwMode="auto">
          <a:xfrm>
            <a:off x="250825" y="2146300"/>
            <a:ext cx="4865688" cy="369888"/>
            <a:chOff x="1267" y="3879"/>
            <a:chExt cx="3065" cy="233"/>
          </a:xfrm>
        </p:grpSpPr>
        <p:sp>
          <p:nvSpPr>
            <p:cNvPr id="11300" name="AutoShape 126"/>
            <p:cNvSpPr>
              <a:spLocks noChangeArrowheads="1"/>
            </p:cNvSpPr>
            <p:nvPr/>
          </p:nvSpPr>
          <p:spPr bwMode="auto">
            <a:xfrm>
              <a:off x="1267" y="3882"/>
              <a:ext cx="3065" cy="2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AR" sz="2400"/>
            </a:p>
          </p:txBody>
        </p:sp>
        <p:sp>
          <p:nvSpPr>
            <p:cNvPr id="11301" name="Rectangle 3"/>
            <p:cNvSpPr>
              <a:spLocks noChangeArrowheads="1"/>
            </p:cNvSpPr>
            <p:nvPr/>
          </p:nvSpPr>
          <p:spPr bwMode="auto">
            <a:xfrm>
              <a:off x="1357" y="3949"/>
              <a:ext cx="112" cy="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302" name="Rectangle 4"/>
            <p:cNvSpPr>
              <a:spLocks noChangeArrowheads="1"/>
            </p:cNvSpPr>
            <p:nvPr/>
          </p:nvSpPr>
          <p:spPr bwMode="auto">
            <a:xfrm>
              <a:off x="2702" y="3949"/>
              <a:ext cx="112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303" name="ZoneTexte 84"/>
            <p:cNvSpPr txBox="1">
              <a:spLocks noChangeArrowheads="1"/>
            </p:cNvSpPr>
            <p:nvPr/>
          </p:nvSpPr>
          <p:spPr bwMode="auto">
            <a:xfrm>
              <a:off x="1460" y="3879"/>
              <a:ext cx="11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b="1" smtClean="0">
                  <a:solidFill>
                    <a:srgbClr val="333399"/>
                  </a:solidFill>
                  <a:latin typeface="Calibri" pitchFamily="34" charset="0"/>
                </a:rPr>
                <a:t>DRV/r + 2 NRTIs </a:t>
              </a:r>
              <a:endParaRPr lang="es-AR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304" name="ZoneTexte 85"/>
            <p:cNvSpPr txBox="1">
              <a:spLocks noChangeArrowheads="1"/>
            </p:cNvSpPr>
            <p:nvPr/>
          </p:nvSpPr>
          <p:spPr bwMode="auto">
            <a:xfrm>
              <a:off x="2808" y="3879"/>
              <a:ext cx="15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b="1" dirty="0" smtClean="0">
                  <a:solidFill>
                    <a:srgbClr val="333399"/>
                  </a:solidFill>
                  <a:latin typeface="Calibri" pitchFamily="34" charset="0"/>
                </a:rPr>
                <a:t>DRV/r QD </a:t>
              </a:r>
              <a:r>
                <a:rPr lang="es-AR" b="1" dirty="0" err="1" smtClean="0">
                  <a:solidFill>
                    <a:srgbClr val="333399"/>
                  </a:solidFill>
                  <a:latin typeface="Calibri" pitchFamily="34" charset="0"/>
                </a:rPr>
                <a:t>monoterapia</a:t>
              </a:r>
              <a:endParaRPr lang="es-AR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270166" y="3018438"/>
            <a:ext cx="4446297" cy="2785234"/>
            <a:chOff x="270166" y="3018438"/>
            <a:chExt cx="4446297" cy="2785234"/>
          </a:xfrm>
        </p:grpSpPr>
        <p:sp>
          <p:nvSpPr>
            <p:cNvPr id="11267" name="Rectangle 86"/>
            <p:cNvSpPr>
              <a:spLocks noChangeArrowheads="1"/>
            </p:cNvSpPr>
            <p:nvPr/>
          </p:nvSpPr>
          <p:spPr bwMode="auto">
            <a:xfrm>
              <a:off x="1220788" y="3736975"/>
              <a:ext cx="649287" cy="194468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68" name="Rectangle 87"/>
            <p:cNvSpPr>
              <a:spLocks noChangeArrowheads="1"/>
            </p:cNvSpPr>
            <p:nvPr/>
          </p:nvSpPr>
          <p:spPr bwMode="auto">
            <a:xfrm>
              <a:off x="3070225" y="3877519"/>
              <a:ext cx="649288" cy="180414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69" name="Rectangle 89"/>
            <p:cNvSpPr>
              <a:spLocks noChangeArrowheads="1"/>
            </p:cNvSpPr>
            <p:nvPr/>
          </p:nvSpPr>
          <p:spPr bwMode="auto">
            <a:xfrm>
              <a:off x="1870075" y="4349750"/>
              <a:ext cx="635000" cy="1331913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70" name="Rectangle 90"/>
            <p:cNvSpPr>
              <a:spLocks noChangeArrowheads="1"/>
            </p:cNvSpPr>
            <p:nvPr/>
          </p:nvSpPr>
          <p:spPr bwMode="auto">
            <a:xfrm>
              <a:off x="3719513" y="3819645"/>
              <a:ext cx="649287" cy="1862017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71" name="Rectangle 171"/>
            <p:cNvSpPr>
              <a:spLocks noChangeArrowheads="1"/>
            </p:cNvSpPr>
            <p:nvPr/>
          </p:nvSpPr>
          <p:spPr bwMode="auto">
            <a:xfrm>
              <a:off x="468939" y="558822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sz="1400" smtClean="0">
                  <a:solidFill>
                    <a:srgbClr val="000066"/>
                  </a:solidFill>
                  <a:cs typeface="Arial" pitchFamily="34" charset="0"/>
                </a:rPr>
                <a:t>0</a:t>
              </a:r>
              <a:endParaRPr lang="es-AR" sz="140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11272" name="Rectangle 172"/>
            <p:cNvSpPr>
              <a:spLocks noChangeArrowheads="1"/>
            </p:cNvSpPr>
            <p:nvPr/>
          </p:nvSpPr>
          <p:spPr bwMode="auto">
            <a:xfrm>
              <a:off x="369553" y="508340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sz="1400" smtClean="0">
                  <a:solidFill>
                    <a:srgbClr val="000066"/>
                  </a:solidFill>
                  <a:cs typeface="Arial" pitchFamily="34" charset="0"/>
                </a:rPr>
                <a:t>25</a:t>
              </a:r>
              <a:endParaRPr lang="es-AR" sz="140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11273" name="Rectangle 173"/>
            <p:cNvSpPr>
              <a:spLocks noChangeArrowheads="1"/>
            </p:cNvSpPr>
            <p:nvPr/>
          </p:nvSpPr>
          <p:spPr bwMode="auto">
            <a:xfrm>
              <a:off x="369553" y="457540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sz="1400" smtClean="0">
                  <a:solidFill>
                    <a:srgbClr val="000066"/>
                  </a:solidFill>
                  <a:cs typeface="Arial" pitchFamily="34" charset="0"/>
                </a:rPr>
                <a:t>50</a:t>
              </a:r>
              <a:endParaRPr lang="es-AR" sz="140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11274" name="Rectangle 174"/>
            <p:cNvSpPr>
              <a:spLocks noChangeArrowheads="1"/>
            </p:cNvSpPr>
            <p:nvPr/>
          </p:nvSpPr>
          <p:spPr bwMode="auto">
            <a:xfrm>
              <a:off x="270166" y="356257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sz="1400" smtClean="0">
                  <a:solidFill>
                    <a:srgbClr val="000066"/>
                  </a:solidFill>
                  <a:cs typeface="Arial" pitchFamily="34" charset="0"/>
                </a:rPr>
                <a:t>100</a:t>
              </a:r>
              <a:endParaRPr lang="es-AR" sz="140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11275" name="Rectangle 175"/>
            <p:cNvSpPr>
              <a:spLocks noChangeArrowheads="1"/>
            </p:cNvSpPr>
            <p:nvPr/>
          </p:nvSpPr>
          <p:spPr bwMode="auto">
            <a:xfrm>
              <a:off x="369553" y="406740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sz="1400" smtClean="0">
                  <a:solidFill>
                    <a:srgbClr val="000066"/>
                  </a:solidFill>
                  <a:cs typeface="Arial" pitchFamily="34" charset="0"/>
                </a:rPr>
                <a:t>75</a:t>
              </a:r>
              <a:endParaRPr lang="es-AR" sz="140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11276" name="Line 176"/>
            <p:cNvSpPr>
              <a:spLocks noChangeShapeType="1"/>
            </p:cNvSpPr>
            <p:nvPr/>
          </p:nvSpPr>
          <p:spPr bwMode="auto">
            <a:xfrm>
              <a:off x="633413" y="5189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7" name="Line 177"/>
            <p:cNvSpPr>
              <a:spLocks noChangeShapeType="1"/>
            </p:cNvSpPr>
            <p:nvPr/>
          </p:nvSpPr>
          <p:spPr bwMode="auto">
            <a:xfrm>
              <a:off x="633413" y="4683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8" name="Line 178"/>
            <p:cNvSpPr>
              <a:spLocks noChangeShapeType="1"/>
            </p:cNvSpPr>
            <p:nvPr/>
          </p:nvSpPr>
          <p:spPr bwMode="auto">
            <a:xfrm>
              <a:off x="633413" y="3667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9" name="Line 179"/>
            <p:cNvSpPr>
              <a:spLocks noChangeShapeType="1"/>
            </p:cNvSpPr>
            <p:nvPr/>
          </p:nvSpPr>
          <p:spPr bwMode="auto">
            <a:xfrm>
              <a:off x="633413" y="4173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80" name="Line 180"/>
            <p:cNvSpPr>
              <a:spLocks noChangeShapeType="1"/>
            </p:cNvSpPr>
            <p:nvPr/>
          </p:nvSpPr>
          <p:spPr bwMode="auto">
            <a:xfrm>
              <a:off x="741363" y="3660775"/>
              <a:ext cx="1587" cy="2098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81" name="Rectangle 183"/>
            <p:cNvSpPr>
              <a:spLocks noChangeArrowheads="1"/>
            </p:cNvSpPr>
            <p:nvPr/>
          </p:nvSpPr>
          <p:spPr bwMode="auto">
            <a:xfrm>
              <a:off x="1280090" y="3406638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96.7</a:t>
              </a:r>
              <a:endParaRPr lang="es-AR" sz="1400" b="1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282" name="Rectangle 184"/>
            <p:cNvSpPr>
              <a:spLocks noChangeArrowheads="1"/>
            </p:cNvSpPr>
            <p:nvPr/>
          </p:nvSpPr>
          <p:spPr bwMode="auto">
            <a:xfrm>
              <a:off x="3810565" y="3441363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94.8</a:t>
              </a:r>
              <a:endParaRPr lang="es-AR" sz="1400" b="1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283" name="Line 185"/>
            <p:cNvSpPr>
              <a:spLocks noChangeShapeType="1"/>
            </p:cNvSpPr>
            <p:nvPr/>
          </p:nvSpPr>
          <p:spPr bwMode="auto">
            <a:xfrm flipV="1">
              <a:off x="633413" y="5683250"/>
              <a:ext cx="4083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84" name="Rectangle 186"/>
            <p:cNvSpPr>
              <a:spLocks noChangeArrowheads="1"/>
            </p:cNvSpPr>
            <p:nvPr/>
          </p:nvSpPr>
          <p:spPr bwMode="auto">
            <a:xfrm>
              <a:off x="1305433" y="5353050"/>
              <a:ext cx="354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200" b="1" smtClean="0">
                  <a:solidFill>
                    <a:schemeClr val="bg1"/>
                  </a:solidFill>
                </a:rPr>
                <a:t>30</a:t>
              </a:r>
              <a:endParaRPr lang="es-AR" sz="1200" b="1">
                <a:solidFill>
                  <a:schemeClr val="bg1"/>
                </a:solidFill>
              </a:endParaRPr>
            </a:p>
          </p:txBody>
        </p:sp>
        <p:sp>
          <p:nvSpPr>
            <p:cNvPr id="11285" name="Text Box 141"/>
            <p:cNvSpPr txBox="1">
              <a:spLocks noChangeArrowheads="1"/>
            </p:cNvSpPr>
            <p:nvPr/>
          </p:nvSpPr>
          <p:spPr bwMode="auto">
            <a:xfrm>
              <a:off x="547688" y="318928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mtClean="0">
                  <a:solidFill>
                    <a:srgbClr val="000066"/>
                  </a:solidFill>
                </a:rPr>
                <a:t>%</a:t>
              </a:r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86" name="Rectangle 183"/>
            <p:cNvSpPr>
              <a:spLocks noChangeArrowheads="1"/>
            </p:cNvSpPr>
            <p:nvPr/>
          </p:nvSpPr>
          <p:spPr bwMode="auto">
            <a:xfrm>
              <a:off x="3140640" y="3527088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94.3</a:t>
              </a:r>
              <a:endParaRPr lang="es-AR" sz="1400" b="1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287" name="Rectangle 186"/>
            <p:cNvSpPr>
              <a:spLocks noChangeArrowheads="1"/>
            </p:cNvSpPr>
            <p:nvPr/>
          </p:nvSpPr>
          <p:spPr bwMode="auto">
            <a:xfrm>
              <a:off x="2010020" y="5353050"/>
              <a:ext cx="354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200" b="1" smtClean="0">
                  <a:solidFill>
                    <a:schemeClr val="bg1"/>
                  </a:solidFill>
                </a:rPr>
                <a:t>41</a:t>
              </a:r>
              <a:endParaRPr lang="es-AR" sz="1200" b="1">
                <a:solidFill>
                  <a:schemeClr val="bg1"/>
                </a:solidFill>
              </a:endParaRPr>
            </a:p>
          </p:txBody>
        </p:sp>
        <p:sp>
          <p:nvSpPr>
            <p:cNvPr id="11288" name="Rectangle 186"/>
            <p:cNvSpPr>
              <a:spLocks noChangeArrowheads="1"/>
            </p:cNvSpPr>
            <p:nvPr/>
          </p:nvSpPr>
          <p:spPr bwMode="auto">
            <a:xfrm>
              <a:off x="3151285" y="5353050"/>
              <a:ext cx="4395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200" b="1" smtClean="0">
                  <a:solidFill>
                    <a:schemeClr val="bg1"/>
                  </a:solidFill>
                </a:rPr>
                <a:t>106</a:t>
              </a:r>
              <a:endParaRPr lang="es-AR" sz="1200" b="1">
                <a:solidFill>
                  <a:schemeClr val="bg1"/>
                </a:solidFill>
              </a:endParaRPr>
            </a:p>
          </p:txBody>
        </p:sp>
        <p:sp>
          <p:nvSpPr>
            <p:cNvPr id="11289" name="Rectangle 186"/>
            <p:cNvSpPr>
              <a:spLocks noChangeArrowheads="1"/>
            </p:cNvSpPr>
            <p:nvPr/>
          </p:nvSpPr>
          <p:spPr bwMode="auto">
            <a:xfrm>
              <a:off x="3908933" y="5353050"/>
              <a:ext cx="354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200" b="1" smtClean="0">
                  <a:solidFill>
                    <a:schemeClr val="bg1"/>
                  </a:solidFill>
                </a:rPr>
                <a:t>96</a:t>
              </a:r>
              <a:endParaRPr lang="es-AR" sz="1200" b="1">
                <a:solidFill>
                  <a:schemeClr val="bg1"/>
                </a:solidFill>
              </a:endParaRPr>
            </a:p>
          </p:txBody>
        </p:sp>
        <p:sp>
          <p:nvSpPr>
            <p:cNvPr id="11290" name="Rectangle 183"/>
            <p:cNvSpPr>
              <a:spLocks noChangeArrowheads="1"/>
            </p:cNvSpPr>
            <p:nvPr/>
          </p:nvSpPr>
          <p:spPr bwMode="auto">
            <a:xfrm>
              <a:off x="1952728" y="4032775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65.9</a:t>
              </a:r>
              <a:endParaRPr lang="es-AR" sz="1400" b="1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291" name="Text Box 176"/>
            <p:cNvSpPr txBox="1">
              <a:spLocks noChangeArrowheads="1"/>
            </p:cNvSpPr>
            <p:nvPr/>
          </p:nvSpPr>
          <p:spPr bwMode="auto">
            <a:xfrm>
              <a:off x="1062435" y="3018438"/>
              <a:ext cx="152637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600" b="1" smtClean="0">
                  <a:solidFill>
                    <a:srgbClr val="000066"/>
                  </a:solidFill>
                  <a:latin typeface="+mj-lt"/>
                </a:rPr>
                <a:t>CD4 &lt; 200/mm</a:t>
              </a:r>
              <a:r>
                <a:rPr lang="es-AR" sz="1600" b="1" baseline="30000" smtClean="0">
                  <a:solidFill>
                    <a:srgbClr val="000066"/>
                  </a:solidFill>
                  <a:latin typeface="+mj-lt"/>
                </a:rPr>
                <a:t>3</a:t>
              </a:r>
              <a:endParaRPr lang="es-AR" sz="1600" b="1" baseline="3000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1292" name="Text Box 177"/>
            <p:cNvSpPr txBox="1">
              <a:spLocks noChangeArrowheads="1"/>
            </p:cNvSpPr>
            <p:nvPr/>
          </p:nvSpPr>
          <p:spPr bwMode="auto">
            <a:xfrm>
              <a:off x="2961879" y="3018438"/>
              <a:ext cx="152637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600" b="1" smtClean="0">
                  <a:solidFill>
                    <a:srgbClr val="000066"/>
                  </a:solidFill>
                  <a:latin typeface="+mj-lt"/>
                </a:rPr>
                <a:t>CD4 ≥ 200/mm</a:t>
              </a:r>
              <a:r>
                <a:rPr lang="es-AR" sz="1600" b="1" baseline="30000" smtClean="0">
                  <a:solidFill>
                    <a:srgbClr val="000066"/>
                  </a:solidFill>
                  <a:latin typeface="+mj-lt"/>
                </a:rPr>
                <a:t>3</a:t>
              </a:r>
              <a:endParaRPr lang="es-AR" sz="1600" b="1" baseline="3000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1293" name="ZoneTexte 40"/>
            <p:cNvSpPr txBox="1">
              <a:spLocks noChangeArrowheads="1"/>
            </p:cNvSpPr>
            <p:nvPr/>
          </p:nvSpPr>
          <p:spPr bwMode="auto">
            <a:xfrm>
              <a:off x="777279" y="5341938"/>
              <a:ext cx="4187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>
                  <a:solidFill>
                    <a:srgbClr val="000066"/>
                  </a:solidFill>
                </a:rPr>
                <a:t>N=</a:t>
              </a:r>
              <a:endParaRPr lang="es-AR" sz="1400">
                <a:solidFill>
                  <a:srgbClr val="000066"/>
                </a:solidFill>
              </a:endParaRPr>
            </a:p>
          </p:txBody>
        </p:sp>
        <p:sp>
          <p:nvSpPr>
            <p:cNvPr id="11294" name="Line 179"/>
            <p:cNvSpPr>
              <a:spLocks noChangeShapeType="1"/>
            </p:cNvSpPr>
            <p:nvPr/>
          </p:nvSpPr>
          <p:spPr bwMode="auto">
            <a:xfrm rot="5400000">
              <a:off x="2732087" y="5722938"/>
              <a:ext cx="793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</p:grpSp>
      <p:sp>
        <p:nvSpPr>
          <p:cNvPr id="6152" name="Rectangle 103"/>
          <p:cNvSpPr>
            <a:spLocks noChangeArrowheads="1"/>
          </p:cNvSpPr>
          <p:nvPr/>
        </p:nvSpPr>
        <p:spPr bwMode="auto">
          <a:xfrm>
            <a:off x="4878388" y="2781300"/>
            <a:ext cx="4157662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s-AR" dirty="0" err="1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Predictores</a:t>
            </a:r>
            <a:r>
              <a:rPr lang="es-A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de fallo al tratamiento (modelo de regresión múltiple) :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es-A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Menor nadir CD4 (p = 0.005)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es-A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Uso previo de IP (p = 0.004)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endParaRPr lang="es-AR" dirty="0" smtClean="0">
              <a:solidFill>
                <a:srgbClr val="00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s-A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Genotipo (3 pacientes con HIV RNA </a:t>
            </a:r>
            <a:r>
              <a:rPr lang="es-AR" u="sng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&gt;</a:t>
            </a:r>
            <a:r>
              <a:rPr lang="es-A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400 c/ml, 2 en la rama </a:t>
            </a:r>
            <a:r>
              <a:rPr lang="es-AR" dirty="0" err="1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monoterapia</a:t>
            </a:r>
            <a:r>
              <a:rPr lang="es-A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, 1 en la rama triple terapia)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es-AR" dirty="0" smtClean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No emergencia de mutaciones primarias a IP</a:t>
            </a:r>
          </a:p>
          <a:p>
            <a:pPr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defRPr/>
            </a:pPr>
            <a:endParaRPr lang="es-AR" dirty="0">
              <a:solidFill>
                <a:srgbClr val="00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96" name="Text Box 177"/>
          <p:cNvSpPr txBox="1">
            <a:spLocks noChangeArrowheads="1"/>
          </p:cNvSpPr>
          <p:nvPr/>
        </p:nvSpPr>
        <p:spPr bwMode="auto">
          <a:xfrm>
            <a:off x="935038" y="2638425"/>
            <a:ext cx="3235325" cy="32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AR" sz="2000" b="1" dirty="0" smtClean="0">
                <a:solidFill>
                  <a:srgbClr val="0066FF"/>
                </a:solidFill>
                <a:latin typeface="Calibri" pitchFamily="34" charset="0"/>
              </a:rPr>
              <a:t>ITT, cambio=análisis fallo</a:t>
            </a:r>
            <a:endParaRPr lang="es-AR" sz="2000" b="1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129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625656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34" charset="-128"/>
              </a:rPr>
              <a:t>Estudio PROTEA: cambio de IP o INNTR a DRV/r QD </a:t>
            </a:r>
            <a:r>
              <a:rPr lang="es-AR" dirty="0" err="1" smtClean="0">
                <a:ea typeface="ＭＳ Ｐゴシック" pitchFamily="34" charset="-128"/>
              </a:rPr>
              <a:t>monoterapia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1299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43" name="ZoneTexte 69"/>
          <p:cNvSpPr txBox="1">
            <a:spLocks noChangeArrowheads="1"/>
          </p:cNvSpPr>
          <p:nvPr/>
        </p:nvSpPr>
        <p:spPr bwMode="auto">
          <a:xfrm>
            <a:off x="5634038" y="6561202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</a:rPr>
              <a:t>Antinori A. AIDS 2015; 29:1811-20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481640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34" charset="-128"/>
              </a:rPr>
              <a:t>Estudio PROTEA: cambio de IP o INNTR a DRV/r QD </a:t>
            </a:r>
            <a:r>
              <a:rPr lang="es-AR" dirty="0" err="1" smtClean="0">
                <a:ea typeface="ＭＳ Ｐゴシック" pitchFamily="34" charset="-128"/>
              </a:rPr>
              <a:t>monoterapia</a:t>
            </a:r>
            <a:endParaRPr lang="es-AR" dirty="0" smtClean="0">
              <a:ea typeface="ＭＳ Ｐゴシック" pitchFamily="34" charset="-128"/>
            </a:endParaRPr>
          </a:p>
        </p:txBody>
      </p:sp>
      <p:sp>
        <p:nvSpPr>
          <p:cNvPr id="13313" name="Espace réservé du contenu 2"/>
          <p:cNvSpPr>
            <a:spLocks noGrp="1"/>
          </p:cNvSpPr>
          <p:nvPr>
            <p:ph idx="1"/>
          </p:nvPr>
        </p:nvSpPr>
        <p:spPr>
          <a:xfrm>
            <a:off x="50800" y="1700808"/>
            <a:ext cx="9024938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AR" sz="1800" dirty="0" smtClean="0">
                <a:solidFill>
                  <a:srgbClr val="000066"/>
                </a:solidFill>
                <a:ea typeface="ＭＳ Ｐゴシック" pitchFamily="34" charset="-128"/>
              </a:rPr>
              <a:t>Eventos adversos mas comunes: infecciones o infestaciones (32%) y gastrointestinal (16%) </a:t>
            </a:r>
          </a:p>
          <a:p>
            <a:pPr>
              <a:spcBef>
                <a:spcPct val="0"/>
              </a:spcBef>
            </a:pPr>
            <a:r>
              <a:rPr lang="es-AR" sz="1800" dirty="0" smtClean="0">
                <a:solidFill>
                  <a:srgbClr val="000066"/>
                </a:solidFill>
                <a:ea typeface="ＭＳ Ｐゴシック" pitchFamily="34" charset="-128"/>
              </a:rPr>
              <a:t>Eventos adversos serios, N = 14 (5%): 9 en la rama </a:t>
            </a:r>
            <a:r>
              <a:rPr lang="es-AR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monoterapia</a:t>
            </a:r>
            <a:r>
              <a:rPr lang="es-AR" sz="1800" dirty="0" smtClean="0">
                <a:solidFill>
                  <a:srgbClr val="000066"/>
                </a:solidFill>
                <a:ea typeface="ＭＳ Ｐゴシック" pitchFamily="34" charset="-128"/>
              </a:rPr>
              <a:t> y 5 en la rama triple terapia. Una muerte no relacionada en la rama </a:t>
            </a:r>
            <a:r>
              <a:rPr lang="es-AR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monoterapia</a:t>
            </a:r>
            <a:endParaRPr lang="es-AR" sz="18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r>
              <a:rPr lang="es-AR" sz="1800" dirty="0" smtClean="0">
                <a:solidFill>
                  <a:srgbClr val="000066"/>
                </a:solidFill>
                <a:ea typeface="ＭＳ Ｐゴシック" pitchFamily="34" charset="-128"/>
              </a:rPr>
              <a:t>Eventos adversos grado 2-4  considerados relacionados al tratamiento </a:t>
            </a:r>
          </a:p>
          <a:p>
            <a:pPr lvl="1">
              <a:spcBef>
                <a:spcPct val="0"/>
              </a:spcBef>
            </a:pPr>
            <a:r>
              <a:rPr lang="es-AR" sz="1600" dirty="0" smtClean="0">
                <a:ea typeface="ＭＳ Ｐゴシック" pitchFamily="34" charset="-128"/>
              </a:rPr>
              <a:t>Mas común en la rama </a:t>
            </a:r>
            <a:r>
              <a:rPr lang="es-AR" sz="1600" dirty="0" err="1" smtClean="0">
                <a:ea typeface="ＭＳ Ｐゴシック" pitchFamily="34" charset="-128"/>
              </a:rPr>
              <a:t>monoterapia</a:t>
            </a:r>
            <a:r>
              <a:rPr lang="es-AR" sz="1600" dirty="0" smtClean="0">
                <a:ea typeface="ＭＳ Ｐゴシック" pitchFamily="34" charset="-128"/>
              </a:rPr>
              <a:t> (N = 12; 9%) que en la rama triple terapia (N = 2; 1%) </a:t>
            </a:r>
          </a:p>
          <a:p>
            <a:pPr lvl="1">
              <a:spcBef>
                <a:spcPct val="0"/>
              </a:spcBef>
            </a:pPr>
            <a:r>
              <a:rPr lang="es-AR" sz="1600" dirty="0" smtClean="0">
                <a:ea typeface="ＭＳ Ｐゴシック" pitchFamily="34" charset="-128"/>
              </a:rPr>
              <a:t>En la rama </a:t>
            </a:r>
            <a:r>
              <a:rPr lang="es-AR" sz="1600" dirty="0" err="1" smtClean="0">
                <a:ea typeface="ＭＳ Ｐゴシック" pitchFamily="34" charset="-128"/>
              </a:rPr>
              <a:t>monoterapia</a:t>
            </a:r>
            <a:r>
              <a:rPr lang="es-AR" sz="1600" dirty="0" smtClean="0">
                <a:ea typeface="ＭＳ Ｐゴシック" pitchFamily="34" charset="-128"/>
              </a:rPr>
              <a:t>, principalmente eventos gastrointestinales y elevación  del colesterol luego de discontinuar TDF</a:t>
            </a:r>
            <a:r>
              <a:rPr lang="es-AR" sz="1800" dirty="0" smtClean="0">
                <a:ea typeface="ＭＳ Ｐゴシック" pitchFamily="34" charset="-128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s-AR" sz="1800" dirty="0" smtClean="0">
                <a:solidFill>
                  <a:srgbClr val="000066"/>
                </a:solidFill>
                <a:ea typeface="ＭＳ Ｐゴシック" pitchFamily="34" charset="-128"/>
              </a:rPr>
              <a:t>Discontinuación de DRV por evento adverso </a:t>
            </a:r>
          </a:p>
          <a:p>
            <a:pPr lvl="1">
              <a:spcBef>
                <a:spcPct val="0"/>
              </a:spcBef>
            </a:pPr>
            <a:r>
              <a:rPr lang="es-AR" sz="1600" dirty="0" smtClean="0">
                <a:ea typeface="ＭＳ Ｐゴシック" pitchFamily="34" charset="-128"/>
              </a:rPr>
              <a:t>N = 5 (4%) en la rama </a:t>
            </a:r>
            <a:r>
              <a:rPr lang="es-AR" sz="1600" dirty="0" err="1" smtClean="0">
                <a:ea typeface="ＭＳ Ｐゴシック" pitchFamily="34" charset="-128"/>
              </a:rPr>
              <a:t>monoterapia</a:t>
            </a:r>
            <a:r>
              <a:rPr lang="es-AR" sz="1600" dirty="0" smtClean="0">
                <a:ea typeface="ＭＳ Ｐゴシック" pitchFamily="34" charset="-128"/>
              </a:rPr>
              <a:t>, N = 1 (1%) en la rama triple terapia </a:t>
            </a:r>
          </a:p>
          <a:p>
            <a:pPr>
              <a:spcBef>
                <a:spcPct val="0"/>
              </a:spcBef>
            </a:pPr>
            <a:r>
              <a:rPr lang="es-AR" sz="1800" dirty="0" smtClean="0">
                <a:solidFill>
                  <a:srgbClr val="000066"/>
                </a:solidFill>
                <a:ea typeface="ＭＳ Ｐゴシック" pitchFamily="34" charset="-128"/>
              </a:rPr>
              <a:t>Eventos adversos neurológicos, N = 27 (10%) : </a:t>
            </a:r>
          </a:p>
          <a:p>
            <a:pPr lvl="1">
              <a:spcBef>
                <a:spcPct val="0"/>
              </a:spcBef>
            </a:pPr>
            <a:r>
              <a:rPr lang="es-AR" sz="1600" dirty="0" smtClean="0">
                <a:ea typeface="ＭＳ Ｐゴシック" pitchFamily="34" charset="-128"/>
              </a:rPr>
              <a:t>13 en la rama </a:t>
            </a:r>
            <a:r>
              <a:rPr lang="es-AR" sz="1600" dirty="0" err="1" smtClean="0">
                <a:ea typeface="ＭＳ Ｐゴシック" pitchFamily="34" charset="-128"/>
              </a:rPr>
              <a:t>monoterapia</a:t>
            </a:r>
            <a:r>
              <a:rPr lang="es-AR" sz="1600" dirty="0" smtClean="0">
                <a:ea typeface="ＭＳ Ｐゴシック" pitchFamily="34" charset="-128"/>
              </a:rPr>
              <a:t> y 14 en la rama triple terapia </a:t>
            </a:r>
          </a:p>
          <a:p>
            <a:pPr lvl="1">
              <a:spcBef>
                <a:spcPct val="0"/>
              </a:spcBef>
            </a:pPr>
            <a:r>
              <a:rPr lang="es-AR" sz="1600" dirty="0" smtClean="0">
                <a:ea typeface="ＭＳ Ｐゴシック" pitchFamily="34" charset="-128"/>
              </a:rPr>
              <a:t>EA mas común = cefalea (N = 14)</a:t>
            </a:r>
          </a:p>
          <a:p>
            <a:pPr>
              <a:spcBef>
                <a:spcPct val="0"/>
              </a:spcBef>
            </a:pPr>
            <a:r>
              <a:rPr lang="es-AR" sz="1800" dirty="0" smtClean="0">
                <a:solidFill>
                  <a:srgbClr val="000066"/>
                </a:solidFill>
                <a:ea typeface="ＭＳ Ｐゴシック" pitchFamily="34" charset="-128"/>
              </a:rPr>
              <a:t>1 caso de encefalomielitis en la rama </a:t>
            </a:r>
            <a:r>
              <a:rPr lang="es-AR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monoterapia</a:t>
            </a:r>
            <a:r>
              <a:rPr lang="es-AR" sz="1800" dirty="0" smtClean="0">
                <a:solidFill>
                  <a:srgbClr val="000066"/>
                </a:solidFill>
                <a:ea typeface="ＭＳ Ｐゴシック" pitchFamily="34" charset="-128"/>
              </a:rPr>
              <a:t>: </a:t>
            </a:r>
          </a:p>
          <a:p>
            <a:pPr lvl="1">
              <a:spcBef>
                <a:spcPct val="0"/>
              </a:spcBef>
            </a:pPr>
            <a:r>
              <a:rPr lang="es-AR" sz="1600" dirty="0" smtClean="0">
                <a:ea typeface="ＭＳ Ｐゴシック" pitchFamily="34" charset="-128"/>
              </a:rPr>
              <a:t>Requirió hospitalización; HIV RNA detectable en plasma y LCR; luego de intensificar con </a:t>
            </a:r>
            <a:r>
              <a:rPr lang="es-AR" sz="1600" dirty="0" err="1" smtClean="0">
                <a:ea typeface="ＭＳ Ｐゴシック" pitchFamily="34" charset="-128"/>
              </a:rPr>
              <a:t>NRTIs</a:t>
            </a:r>
            <a:r>
              <a:rPr lang="es-AR" sz="1600" dirty="0" smtClean="0">
                <a:ea typeface="ＭＳ Ｐゴシック" pitchFamily="34" charset="-128"/>
              </a:rPr>
              <a:t> incluyendo altas dosis de ZDV, re-supresión y resolución de los síntomas. </a:t>
            </a:r>
            <a:br>
              <a:rPr lang="es-AR" sz="1600" dirty="0" smtClean="0">
                <a:ea typeface="ＭＳ Ｐゴシック" pitchFamily="34" charset="-128"/>
              </a:rPr>
            </a:br>
            <a:r>
              <a:rPr lang="es-AR" sz="1600" dirty="0" smtClean="0">
                <a:ea typeface="ＭＳ Ｐゴシック" pitchFamily="34" charset="-128"/>
              </a:rPr>
              <a:t>NB : Nadir CD4 = 17/mm</a:t>
            </a:r>
            <a:r>
              <a:rPr lang="es-AR" sz="1600" baseline="30000" dirty="0" smtClean="0">
                <a:ea typeface="ＭＳ Ｐゴシック" pitchFamily="34" charset="-128"/>
              </a:rPr>
              <a:t>3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725532" y="1178749"/>
            <a:ext cx="1677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b="1" smtClean="0">
                <a:solidFill>
                  <a:srgbClr val="CC3300"/>
                </a:solidFill>
                <a:latin typeface="Calibri" pitchFamily="34" charset="0"/>
              </a:rPr>
              <a:t>Seguridad</a:t>
            </a:r>
            <a:endParaRPr lang="es-AR" sz="28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3317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4038" y="6561202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</a:rPr>
              <a:t>Antinori A. AIDS 2015; 29:1811-20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581150"/>
            <a:ext cx="9024938" cy="530383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s-AR" dirty="0" smtClean="0">
                <a:solidFill>
                  <a:srgbClr val="000066"/>
                </a:solidFill>
                <a:ea typeface="ＭＳ Ｐゴシック" pitchFamily="34" charset="-128"/>
              </a:rPr>
              <a:t>Mejora en todos los scores 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34" charset="-128"/>
              </a:rPr>
              <a:t>neurocognitivos</a:t>
            </a:r>
            <a:r>
              <a:rPr lang="es-AR" dirty="0" smtClean="0">
                <a:solidFill>
                  <a:srgbClr val="000066"/>
                </a:solidFill>
                <a:ea typeface="ＭＳ Ｐゴシック" pitchFamily="34" charset="-128"/>
              </a:rPr>
              <a:t> a S48 en ambos grupos</a:t>
            </a:r>
            <a:br>
              <a:rPr lang="es-AR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s-AR" dirty="0" smtClean="0">
                <a:solidFill>
                  <a:srgbClr val="000066"/>
                </a:solidFill>
                <a:ea typeface="ＭＳ Ｐゴシック" pitchFamily="34" charset="-128"/>
              </a:rPr>
              <a:t>(efecto aprendizaje)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s-AR" dirty="0" smtClean="0">
                <a:solidFill>
                  <a:srgbClr val="000066"/>
                </a:solidFill>
                <a:ea typeface="ＭＳ Ｐゴシック" pitchFamily="34" charset="-128"/>
              </a:rPr>
              <a:t>No diferencia entre ramas en el score global (NPZ-5) a través del tiempo</a:t>
            </a:r>
          </a:p>
          <a:p>
            <a:r>
              <a:rPr lang="es-AR" dirty="0" smtClean="0">
                <a:solidFill>
                  <a:srgbClr val="000066"/>
                </a:solidFill>
                <a:ea typeface="ＭＳ Ｐゴシック" pitchFamily="34" charset="-128"/>
              </a:rPr>
              <a:t>En S48 el score NPZ-5  estuvo significativamente asociado con sexo, raza y score NPZ-5 basal (p &lt; 0.0001). Consumo de alcohol, tabaquismo, historia de eventos cardiovasculares y edad estuvieron también significativamente asociadas. No efecto de HIV RNA basal, CD4 basal o nadir de CD4.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s-AR" dirty="0" err="1" smtClean="0">
                <a:solidFill>
                  <a:srgbClr val="000066"/>
                </a:solidFill>
                <a:ea typeface="ＭＳ Ｐゴシック" pitchFamily="34" charset="-128"/>
              </a:rPr>
              <a:t>Subestudio</a:t>
            </a:r>
            <a:r>
              <a:rPr lang="es-AR" dirty="0" smtClean="0">
                <a:solidFill>
                  <a:srgbClr val="000066"/>
                </a:solidFill>
                <a:ea typeface="ＭＳ Ｐゴシック" pitchFamily="34" charset="-128"/>
              </a:rPr>
              <a:t> SNC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s-AR" sz="1800" dirty="0" smtClean="0">
                <a:ea typeface="ＭＳ Ｐゴシック" pitchFamily="34" charset="-128"/>
              </a:rPr>
              <a:t>Al basal, HIV RNA &lt; 50/ml en LCR en todos los pacientes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s-AR" sz="1800" dirty="0" smtClean="0">
                <a:ea typeface="ＭＳ Ｐゴシック" pitchFamily="34" charset="-128"/>
              </a:rPr>
              <a:t>A S48 : HIV RNA en LCR &lt; 50 c/ml en todos excepto 1 paciente en la rama </a:t>
            </a:r>
            <a:r>
              <a:rPr lang="es-AR" sz="1800" dirty="0" err="1" smtClean="0">
                <a:ea typeface="ＭＳ Ｐゴシック" pitchFamily="34" charset="-128"/>
              </a:rPr>
              <a:t>monoterapia</a:t>
            </a:r>
            <a:r>
              <a:rPr lang="es-AR" sz="1800" dirty="0" smtClean="0">
                <a:ea typeface="ＭＳ Ｐゴシック" pitchFamily="34" charset="-128"/>
              </a:rPr>
              <a:t>: HIV RNA 654 c/ml, no síntomas, nadir CD4 : 166/mm</a:t>
            </a:r>
            <a:r>
              <a:rPr lang="es-AR" sz="1800" baseline="30000" dirty="0" smtClean="0">
                <a:ea typeface="ＭＳ Ｐゴシック" pitchFamily="34" charset="-128"/>
              </a:rPr>
              <a:t>3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s-AR" sz="1800" dirty="0" smtClean="0">
                <a:ea typeface="ＭＳ Ｐゴシック" pitchFamily="34" charset="-128"/>
              </a:rPr>
              <a:t>Concentración de </a:t>
            </a:r>
            <a:r>
              <a:rPr lang="es-AR" sz="1800" dirty="0" err="1" smtClean="0">
                <a:ea typeface="ＭＳ Ｐゴシック" pitchFamily="34" charset="-128"/>
              </a:rPr>
              <a:t>neopterin</a:t>
            </a:r>
            <a:r>
              <a:rPr lang="es-AR" sz="1800" dirty="0" smtClean="0">
                <a:ea typeface="ＭＳ Ｐゴシック" pitchFamily="34" charset="-128"/>
              </a:rPr>
              <a:t> en LCR, media (</a:t>
            </a:r>
            <a:r>
              <a:rPr lang="es-AR" sz="1800" dirty="0" err="1" smtClean="0">
                <a:ea typeface="ＭＳ Ｐゴシック" pitchFamily="34" charset="-128"/>
              </a:rPr>
              <a:t>nmol</a:t>
            </a:r>
            <a:r>
              <a:rPr lang="es-AR" sz="1800" dirty="0" smtClean="0">
                <a:ea typeface="ＭＳ Ｐゴシック" pitchFamily="34" charset="-128"/>
              </a:rPr>
              <a:t>/l)</a:t>
            </a:r>
          </a:p>
          <a:p>
            <a:pPr lvl="2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s-AR" dirty="0" err="1" smtClean="0">
                <a:ea typeface="ＭＳ Ｐゴシック" pitchFamily="34" charset="-128"/>
              </a:rPr>
              <a:t>Monoterapia</a:t>
            </a:r>
            <a:r>
              <a:rPr lang="es-AR" dirty="0" smtClean="0">
                <a:ea typeface="ＭＳ Ｐゴシック" pitchFamily="34" charset="-128"/>
              </a:rPr>
              <a:t>: 4.8±2.1 al basal vs 6.2±4.3 a S48</a:t>
            </a:r>
          </a:p>
          <a:p>
            <a:pPr lvl="2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s-AR" dirty="0" smtClean="0">
                <a:ea typeface="ＭＳ Ｐゴシック" pitchFamily="34" charset="-128"/>
              </a:rPr>
              <a:t>Triple terapia: 4.8±1.3 al basal vs  4.1±1.2 a S48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s-AR" sz="1800" dirty="0" smtClean="0">
                <a:ea typeface="ＭＳ Ｐゴシック" pitchFamily="34" charset="-128"/>
              </a:rPr>
              <a:t>Albumina en LCR (media): rango normal a S48 para ambas ramas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76446" y="1096963"/>
            <a:ext cx="6775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b="1" smtClean="0">
                <a:solidFill>
                  <a:srgbClr val="CC3300"/>
                </a:solidFill>
                <a:latin typeface="Calibri" pitchFamily="34" charset="0"/>
              </a:rPr>
              <a:t>Función neurocognitiva y subestudio de SNC</a:t>
            </a:r>
            <a:endParaRPr lang="es-AR" sz="28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536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553648" cy="1106488"/>
          </a:xfrm>
        </p:spPr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</a:t>
            </a:r>
            <a:r>
              <a:rPr lang="en-GB" dirty="0">
                <a:ea typeface="ＭＳ Ｐゴシック" pitchFamily="34" charset="-128"/>
              </a:rPr>
              <a:t> PROTEA: </a:t>
            </a:r>
            <a:r>
              <a:rPr lang="en-GB" dirty="0" err="1" smtClean="0">
                <a:ea typeface="ＭＳ Ｐゴシック" pitchFamily="34" charset="-128"/>
              </a:rPr>
              <a:t>cambio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>
                <a:ea typeface="ＭＳ Ｐゴシック" pitchFamily="34" charset="-128"/>
              </a:rPr>
              <a:t>de IP o </a:t>
            </a:r>
            <a:r>
              <a:rPr lang="en-GB" dirty="0" smtClean="0">
                <a:ea typeface="ＭＳ Ｐゴシック" pitchFamily="34" charset="-128"/>
              </a:rPr>
              <a:t>INNTR </a:t>
            </a:r>
            <a:r>
              <a:rPr lang="en-GB" dirty="0">
                <a:ea typeface="ＭＳ Ｐゴシック" pitchFamily="34" charset="-128"/>
              </a:rPr>
              <a:t>a DRV/r QD </a:t>
            </a:r>
            <a:r>
              <a:rPr lang="en-GB" dirty="0" err="1">
                <a:ea typeface="ＭＳ Ｐゴシック" pitchFamily="34" charset="-128"/>
              </a:rPr>
              <a:t>monoterapia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5365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4038" y="6561202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</a:rPr>
              <a:t>Antinori A. AIDS 2015; 29:1811-20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268413"/>
            <a:ext cx="8842375" cy="5303837"/>
          </a:xfrm>
        </p:spPr>
        <p:txBody>
          <a:bodyPr/>
          <a:lstStyle/>
          <a:p>
            <a:r>
              <a:rPr lang="es-AR" sz="3200" b="1" dirty="0" smtClean="0">
                <a:latin typeface="Calibri" pitchFamily="34" charset="0"/>
                <a:ea typeface="ＭＳ Ｐゴシック" pitchFamily="34" charset="-128"/>
              </a:rPr>
              <a:t>Resumen</a:t>
            </a:r>
            <a:br>
              <a:rPr lang="es-AR" sz="3200" b="1" dirty="0" smtClean="0">
                <a:latin typeface="Calibri" pitchFamily="34" charset="0"/>
                <a:ea typeface="ＭＳ Ｐゴシック" pitchFamily="34" charset="-128"/>
              </a:rPr>
            </a:br>
            <a:endParaRPr lang="es-AR" sz="3200" b="1" dirty="0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es-AR" sz="2000" dirty="0" smtClean="0">
                <a:ea typeface="ＭＳ Ｐゴシック" pitchFamily="34" charset="-128"/>
              </a:rPr>
              <a:t>En pacientes con supresión virológica en terapia triple estándar de primera línea (2 </a:t>
            </a:r>
            <a:r>
              <a:rPr lang="es-AR" sz="2000" dirty="0" err="1" smtClean="0">
                <a:ea typeface="ＭＳ Ｐゴシック" pitchFamily="34" charset="-128"/>
              </a:rPr>
              <a:t>NRTIs</a:t>
            </a:r>
            <a:r>
              <a:rPr lang="es-AR" sz="2000" dirty="0" smtClean="0">
                <a:ea typeface="ＭＳ Ｐゴシック" pitchFamily="34" charset="-128"/>
              </a:rPr>
              <a:t> + 1 INNTR o 1 IP),  DRV/r </a:t>
            </a:r>
            <a:r>
              <a:rPr lang="es-AR" sz="2000" dirty="0" err="1" smtClean="0">
                <a:ea typeface="ＭＳ Ｐゴシック" pitchFamily="34" charset="-128"/>
              </a:rPr>
              <a:t>monoterapia</a:t>
            </a:r>
            <a:r>
              <a:rPr lang="es-AR" sz="2000" dirty="0" smtClean="0">
                <a:ea typeface="ＭＳ Ｐゴシック" pitchFamily="34" charset="-128"/>
              </a:rPr>
              <a:t> una vez por día, no demostró no inferioridad para supresión viral a S48 comparado con la terapia estándar de 2 </a:t>
            </a:r>
            <a:r>
              <a:rPr lang="es-AR" sz="2000" dirty="0" err="1" smtClean="0">
                <a:ea typeface="ＭＳ Ｐゴシック" pitchFamily="34" charset="-128"/>
              </a:rPr>
              <a:t>NRTIs</a:t>
            </a:r>
            <a:r>
              <a:rPr lang="es-AR" sz="2000" dirty="0" smtClean="0">
                <a:ea typeface="ＭＳ Ｐゴシック" pitchFamily="34" charset="-128"/>
              </a:rPr>
              <a:t> + DRV/r una vez al día</a:t>
            </a:r>
          </a:p>
          <a:p>
            <a:pPr lvl="1"/>
            <a:r>
              <a:rPr lang="es-AR" sz="2000" dirty="0" smtClean="0">
                <a:ea typeface="ＭＳ Ｐゴシック" pitchFamily="34" charset="-128"/>
              </a:rPr>
              <a:t>El CD4 nadir bajo (&lt; 200/mm</a:t>
            </a:r>
            <a:r>
              <a:rPr lang="es-AR" sz="2000" baseline="30000" dirty="0" smtClean="0">
                <a:ea typeface="ＭＳ Ｐゴシック" pitchFamily="34" charset="-128"/>
              </a:rPr>
              <a:t>3</a:t>
            </a:r>
            <a:r>
              <a:rPr lang="es-AR" sz="2000" dirty="0" smtClean="0">
                <a:ea typeface="ＭＳ Ｐゴシック" pitchFamily="34" charset="-128"/>
              </a:rPr>
              <a:t>) fue un alto </a:t>
            </a:r>
            <a:r>
              <a:rPr lang="es-AR" sz="2000" dirty="0" err="1" smtClean="0">
                <a:ea typeface="ＭＳ Ｐゴシック" pitchFamily="34" charset="-128"/>
              </a:rPr>
              <a:t>predictor</a:t>
            </a:r>
            <a:r>
              <a:rPr lang="es-AR" sz="2000" dirty="0" smtClean="0">
                <a:ea typeface="ＭＳ Ｐゴシック" pitchFamily="34" charset="-128"/>
              </a:rPr>
              <a:t> de fallo al tratamiento en la rama </a:t>
            </a:r>
            <a:r>
              <a:rPr lang="es-AR" sz="2000" dirty="0" err="1" smtClean="0">
                <a:ea typeface="ＭＳ Ｐゴシック" pitchFamily="34" charset="-128"/>
              </a:rPr>
              <a:t>monoterapia</a:t>
            </a:r>
            <a:endParaRPr lang="es-AR" sz="2000" dirty="0" smtClean="0">
              <a:ea typeface="ＭＳ Ｐゴシック" pitchFamily="34" charset="-128"/>
            </a:endParaRPr>
          </a:p>
          <a:p>
            <a:pPr lvl="1"/>
            <a:r>
              <a:rPr lang="es-AR" sz="2000" dirty="0" smtClean="0">
                <a:ea typeface="ＭＳ Ｐゴシック" pitchFamily="34" charset="-128"/>
              </a:rPr>
              <a:t>Dos pacientes en la rama </a:t>
            </a:r>
            <a:r>
              <a:rPr lang="es-AR" sz="2000" dirty="0" err="1" smtClean="0">
                <a:ea typeface="ＭＳ Ｐゴシック" pitchFamily="34" charset="-128"/>
              </a:rPr>
              <a:t>monoterapia</a:t>
            </a:r>
            <a:r>
              <a:rPr lang="es-AR" sz="2000" dirty="0" smtClean="0">
                <a:ea typeface="ＭＳ Ｐゴシック" pitchFamily="34" charset="-128"/>
              </a:rPr>
              <a:t> con CD4 nadir &lt; 200/mm</a:t>
            </a:r>
            <a:r>
              <a:rPr lang="es-AR" sz="2000" baseline="30000" dirty="0" smtClean="0">
                <a:ea typeface="ＭＳ Ｐゴシック" pitchFamily="34" charset="-128"/>
              </a:rPr>
              <a:t>3</a:t>
            </a:r>
            <a:r>
              <a:rPr lang="es-AR" sz="2000" dirty="0" smtClean="0">
                <a:ea typeface="ＭＳ Ｐゴシック" pitchFamily="34" charset="-128"/>
              </a:rPr>
              <a:t> desarrollaron </a:t>
            </a:r>
            <a:r>
              <a:rPr lang="es-AR" sz="2000" dirty="0" err="1" smtClean="0">
                <a:ea typeface="ＭＳ Ｐゴシック" pitchFamily="34" charset="-128"/>
              </a:rPr>
              <a:t>viremia</a:t>
            </a:r>
            <a:r>
              <a:rPr lang="es-AR" sz="2000" dirty="0" smtClean="0">
                <a:ea typeface="ＭＳ Ｐゴシック" pitchFamily="34" charset="-128"/>
              </a:rPr>
              <a:t> tanto en LCR como en plasma, con un caso sintomático</a:t>
            </a:r>
          </a:p>
          <a:p>
            <a:pPr lvl="1"/>
            <a:r>
              <a:rPr lang="es-AR" sz="2000" dirty="0" smtClean="0">
                <a:ea typeface="ＭＳ Ｐゴシック" pitchFamily="34" charset="-128"/>
              </a:rPr>
              <a:t>No diferencias en función </a:t>
            </a:r>
            <a:r>
              <a:rPr lang="es-AR" sz="2000" dirty="0" err="1" smtClean="0">
                <a:ea typeface="ＭＳ Ｐゴシック" pitchFamily="34" charset="-128"/>
              </a:rPr>
              <a:t>neurocognitiva</a:t>
            </a:r>
            <a:r>
              <a:rPr lang="es-AR" sz="2000" dirty="0" smtClean="0">
                <a:ea typeface="ＭＳ Ｐゴシック" pitchFamily="34" charset="-128"/>
              </a:rPr>
              <a:t> o riesgo de eventos adversos </a:t>
            </a:r>
            <a:r>
              <a:rPr lang="es-AR" sz="2000" dirty="0" err="1" smtClean="0">
                <a:ea typeface="ＭＳ Ｐゴシック" pitchFamily="34" charset="-128"/>
              </a:rPr>
              <a:t>neuropsiquiátricos</a:t>
            </a:r>
            <a:r>
              <a:rPr lang="es-AR" sz="2000" dirty="0" smtClean="0">
                <a:ea typeface="ＭＳ Ｐゴシック" pitchFamily="34" charset="-128"/>
              </a:rPr>
              <a:t> entre DRV/r </a:t>
            </a:r>
            <a:r>
              <a:rPr lang="es-AR" sz="2000" dirty="0" err="1" smtClean="0">
                <a:ea typeface="ＭＳ Ｐゴシック" pitchFamily="34" charset="-128"/>
              </a:rPr>
              <a:t>monoterapia</a:t>
            </a:r>
            <a:r>
              <a:rPr lang="es-AR" sz="2000" dirty="0" smtClean="0">
                <a:ea typeface="ＭＳ Ｐゴシック" pitchFamily="34" charset="-128"/>
              </a:rPr>
              <a:t> y triple terapia</a:t>
            </a:r>
          </a:p>
        </p:txBody>
      </p:sp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625656" cy="1106488"/>
          </a:xfrm>
        </p:spPr>
        <p:txBody>
          <a:bodyPr/>
          <a:lstStyle/>
          <a:p>
            <a:r>
              <a:rPr lang="en-GB" dirty="0" err="1">
                <a:ea typeface="ＭＳ Ｐゴシック" pitchFamily="34" charset="-128"/>
              </a:rPr>
              <a:t>Estudio</a:t>
            </a:r>
            <a:r>
              <a:rPr lang="en-GB" dirty="0">
                <a:ea typeface="ＭＳ Ｐゴシック" pitchFamily="34" charset="-128"/>
              </a:rPr>
              <a:t> PROTEA: </a:t>
            </a:r>
            <a:r>
              <a:rPr lang="en-GB" dirty="0" err="1" smtClean="0">
                <a:ea typeface="ＭＳ Ｐゴシック" pitchFamily="34" charset="-128"/>
              </a:rPr>
              <a:t>cambio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>
                <a:ea typeface="ＭＳ Ｐゴシック" pitchFamily="34" charset="-128"/>
              </a:rPr>
              <a:t>de IP o </a:t>
            </a:r>
            <a:r>
              <a:rPr lang="en-GB" dirty="0" smtClean="0">
                <a:ea typeface="ＭＳ Ｐゴシック" pitchFamily="34" charset="-128"/>
              </a:rPr>
              <a:t>INNTR </a:t>
            </a:r>
            <a:r>
              <a:rPr lang="en-GB" dirty="0">
                <a:ea typeface="ＭＳ Ｐゴシック" pitchFamily="34" charset="-128"/>
              </a:rPr>
              <a:t>a DRV/r QD </a:t>
            </a:r>
            <a:r>
              <a:rPr lang="en-GB" dirty="0" err="1">
                <a:ea typeface="ＭＳ Ｐゴシック" pitchFamily="34" charset="-128"/>
              </a:rPr>
              <a:t>monoterapia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7412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PROTEA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634038" y="6561202"/>
            <a:ext cx="346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</a:rPr>
              <a:t>Antinori A. AIDS 2015; 29:1811-20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9382</TotalTime>
  <Words>958</Words>
  <Application>Microsoft Office PowerPoint</Application>
  <PresentationFormat>Affichage à l'écran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ARV_trials_2012</vt:lpstr>
      <vt:lpstr>Cambio a DRV/r monoterapia</vt:lpstr>
      <vt:lpstr>Estudio PROTEA: cambio de IP o INNTR a DRV/r QD monoterapia</vt:lpstr>
      <vt:lpstr>Estudio PROTEA: cambio de IP o INNTR a DRV/r QD monoterapia</vt:lpstr>
      <vt:lpstr>Estudio PROTEA: cambio de IP o INNTR a DRV/r QD monoterapia</vt:lpstr>
      <vt:lpstr>Estudio PROTEA: cambio de IP o INNTR a DRV/r QD monoterapia</vt:lpstr>
      <vt:lpstr>Estudio PROTEA: cambio de IP o INNTR a DRV/r QD monoterapia</vt:lpstr>
      <vt:lpstr>Estudio PROTEA: cambio de IP o INNTR a DRV/r QD monoterapia</vt:lpstr>
      <vt:lpstr>Estudio PROTEA: cambio de IP o INNTR a DRV/r QD monoterapia</vt:lpstr>
    </vt:vector>
  </TitlesOfParts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Pilouk</cp:lastModifiedBy>
  <cp:revision>303</cp:revision>
  <dcterms:created xsi:type="dcterms:W3CDTF">2011-03-08T09:11:08Z</dcterms:created>
  <dcterms:modified xsi:type="dcterms:W3CDTF">2015-11-30T13:31:56Z</dcterms:modified>
  <cp:category>www.aei.fr</cp:category>
</cp:coreProperties>
</file>