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4" r:id="rId2"/>
    <p:sldId id="268" r:id="rId3"/>
    <p:sldId id="258" r:id="rId4"/>
    <p:sldId id="273" r:id="rId5"/>
    <p:sldId id="266" r:id="rId6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E5E5F7"/>
    <a:srgbClr val="DDDDDD"/>
    <a:srgbClr val="FFFFFF"/>
    <a:srgbClr val="990000"/>
    <a:srgbClr val="FF00FF"/>
    <a:srgbClr val="7BEBFF"/>
    <a:srgbClr val="0066FF"/>
    <a:srgbClr val="10EB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3521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866" y="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07/09/2016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335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5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a DRV/r + RAL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dirty="0">
                <a:latin typeface="Calibri" pitchFamily="34" charset="0"/>
                <a:ea typeface="ＭＳ Ｐゴシック" pitchFamily="34" charset="-128"/>
              </a:rPr>
              <a:t>Estudio SPARE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Estudio SPARE: </a:t>
            </a:r>
            <a:r>
              <a:rPr lang="es-ES" sz="3200" dirty="0" err="1"/>
              <a:t>switch</a:t>
            </a:r>
            <a:r>
              <a:rPr lang="es-ES" sz="3200" dirty="0"/>
              <a:t> a DRV/r + RAL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50800" y="1348740"/>
            <a:ext cx="1605280" cy="529293"/>
          </a:xfrm>
        </p:spPr>
        <p:txBody>
          <a:bodyPr/>
          <a:lstStyle/>
          <a:p>
            <a:pPr eaLnBrk="1" hangingPunct="1"/>
            <a:r>
              <a:rPr lang="es-ES" sz="2800" b="1" dirty="0">
                <a:latin typeface="+mj-lt"/>
                <a:ea typeface="MS PGothic" charset="0"/>
              </a:rPr>
              <a:t>Diseño </a:t>
            </a:r>
          </a:p>
          <a:p>
            <a:pPr eaLnBrk="1" hangingPunct="1"/>
            <a:endParaRPr lang="es-ES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361059" y="2041252"/>
            <a:ext cx="3167994" cy="2116381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rgbClr val="E5E5F7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Edad</a:t>
            </a:r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 ≥ 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20</a:t>
            </a:r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 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años</a:t>
            </a:r>
            <a:endParaRPr lang="es-ES" sz="1600" b="1" baseline="0" dirty="0">
              <a:solidFill>
                <a:srgbClr val="000066"/>
              </a:solidFill>
              <a:latin typeface="+mj-lt"/>
            </a:endParaRP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HIV+</a:t>
            </a: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CV</a:t>
            </a:r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 &lt; 50 c/ml &gt; 15 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semanas</a:t>
            </a:r>
            <a:endParaRPr lang="es-ES" sz="1600" b="1" baseline="0" dirty="0">
              <a:solidFill>
                <a:srgbClr val="000066"/>
              </a:solidFill>
              <a:latin typeface="+mj-lt"/>
            </a:endParaRP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En LPV/r + TDF/FTC</a:t>
            </a:r>
          </a:p>
          <a:p>
            <a:pPr algn="ctr" eaLnBrk="1" hangingPunct="1"/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Sin fallo virológico previo a regímenes con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 IP/r- o INSTI</a:t>
            </a:r>
          </a:p>
          <a:p>
            <a:pPr algn="ctr" eaLnBrk="1" hangingPunct="1"/>
            <a:r>
              <a:rPr lang="es-ES" sz="1600" b="1" dirty="0" err="1">
                <a:solidFill>
                  <a:srgbClr val="000066"/>
                </a:solidFill>
                <a:latin typeface="+mj-lt"/>
              </a:rPr>
              <a:t>eGFR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 (CG) &gt; 60 </a:t>
            </a:r>
            <a:r>
              <a:rPr lang="es-ES" sz="1600" b="1" dirty="0" err="1">
                <a:solidFill>
                  <a:srgbClr val="000066"/>
                </a:solidFill>
                <a:latin typeface="+mj-lt"/>
              </a:rPr>
              <a:t>mL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/min</a:t>
            </a:r>
          </a:p>
          <a:p>
            <a:pPr algn="ctr"/>
            <a:r>
              <a:rPr lang="es-ES" sz="1600" b="1" dirty="0">
                <a:solidFill>
                  <a:srgbClr val="000066"/>
                </a:solidFill>
                <a:latin typeface="+mj-lt"/>
              </a:rPr>
              <a:t> </a:t>
            </a:r>
            <a:r>
              <a:rPr lang="es-ES" sz="1600" b="1" dirty="0" err="1">
                <a:solidFill>
                  <a:srgbClr val="000066"/>
                </a:solidFill>
                <a:latin typeface="+mj-lt"/>
              </a:rPr>
              <a:t>HBs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 Ag negativo</a:t>
            </a: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372616"/>
            <a:ext cx="3498014" cy="449927"/>
          </a:xfrm>
          <a:prstGeom prst="rect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chemeClr val="bg1"/>
                </a:solidFill>
                <a:latin typeface="+mj-lt"/>
              </a:rPr>
              <a:t>DRV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/r </a:t>
            </a:r>
            <a:r>
              <a:rPr lang="fr-FR" sz="1800" b="1" baseline="0" dirty="0" err="1">
                <a:solidFill>
                  <a:schemeClr val="bg1"/>
                </a:solidFill>
                <a:latin typeface="+mj-lt"/>
              </a:rPr>
              <a:t>qd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 + RAL BID</a:t>
            </a: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36806"/>
            <a:ext cx="3498014" cy="449927"/>
          </a:xfrm>
          <a:prstGeom prst="rect">
            <a:avLst/>
          </a:pr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es-ES" sz="1800" b="1" baseline="0" dirty="0">
                <a:solidFill>
                  <a:schemeClr val="bg1"/>
                </a:solidFill>
                <a:latin typeface="+mj-lt"/>
                <a:cs typeface="Arial" charset="0"/>
              </a:rPr>
              <a:t>Continuación de LPV/r + TDF/FTC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32830" y="2248891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28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32830" y="3596819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30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3840251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281414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sz="1400" b="1" dirty="0" err="1">
                <a:solidFill>
                  <a:srgbClr val="000066"/>
                </a:solidFill>
                <a:latin typeface="Calibri" pitchFamily="34" charset="0"/>
              </a:rPr>
              <a:t>Randomización</a:t>
            </a:r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*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Etiqueta abierta</a:t>
            </a:r>
          </a:p>
        </p:txBody>
      </p:sp>
      <p:grpSp>
        <p:nvGrpSpPr>
          <p:cNvPr id="90" name="Grouper 89"/>
          <p:cNvGrpSpPr/>
          <p:nvPr/>
        </p:nvGrpSpPr>
        <p:grpSpPr>
          <a:xfrm>
            <a:off x="3531385" y="2568119"/>
            <a:ext cx="1576952" cy="990600"/>
            <a:chOff x="3087656" y="2629315"/>
            <a:chExt cx="1576952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087656" y="3153190"/>
              <a:ext cx="935999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382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8780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34925" y="4653732"/>
            <a:ext cx="9066213" cy="17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ES" dirty="0" err="1">
                <a:solidFill>
                  <a:srgbClr val="000066"/>
                </a:solidFill>
              </a:rPr>
              <a:t>Endpoint</a:t>
            </a:r>
            <a:r>
              <a:rPr lang="es-ES" dirty="0">
                <a:solidFill>
                  <a:srgbClr val="000066"/>
                </a:solidFill>
              </a:rPr>
              <a:t> primario: proporción de pacientes con &gt; 10% de mejora en el filtrado glomerular a S48 desde el basal calculado con la ecuación CG 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ES" dirty="0" err="1">
                <a:solidFill>
                  <a:srgbClr val="000066"/>
                </a:solidFill>
              </a:rPr>
              <a:t>Endpoints</a:t>
            </a:r>
            <a:r>
              <a:rPr lang="es-ES" dirty="0">
                <a:solidFill>
                  <a:srgbClr val="000066"/>
                </a:solidFill>
              </a:rPr>
              <a:t> secundarios: cambios en los marcadores tubulares renales </a:t>
            </a:r>
            <a:br>
              <a:rPr lang="es-ES" dirty="0">
                <a:solidFill>
                  <a:srgbClr val="000066"/>
                </a:solidFill>
              </a:rPr>
            </a:br>
            <a:r>
              <a:rPr lang="es-ES" dirty="0">
                <a:solidFill>
                  <a:srgbClr val="000066"/>
                </a:solidFill>
              </a:rPr>
              <a:t>desde el basal a S48, proporción de pacientes con CV &lt; 50 c/</a:t>
            </a:r>
            <a:r>
              <a:rPr lang="es-ES" dirty="0" err="1">
                <a:solidFill>
                  <a:srgbClr val="000066"/>
                </a:solidFill>
              </a:rPr>
              <a:t>mL</a:t>
            </a:r>
            <a:r>
              <a:rPr lang="es-ES" dirty="0">
                <a:solidFill>
                  <a:srgbClr val="000066"/>
                </a:solidFill>
              </a:rPr>
              <a:t> a S24 y S48 (por protocolo y por ITT)</a:t>
            </a: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6270268" y="6582618"/>
            <a:ext cx="28668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Nishijima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T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. PLOS One 2013;8:e73639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SPARE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61059" y="4208117"/>
            <a:ext cx="5819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La </a:t>
            </a:r>
            <a:r>
              <a:rPr lang="es-ES" sz="1400" dirty="0" err="1">
                <a:solidFill>
                  <a:srgbClr val="000066"/>
                </a:solidFill>
              </a:rPr>
              <a:t>randomización</a:t>
            </a:r>
            <a:r>
              <a:rPr lang="es-ES" sz="1400" dirty="0">
                <a:solidFill>
                  <a:srgbClr val="000066"/>
                </a:solidFill>
              </a:rPr>
              <a:t> fue estratificada </a:t>
            </a:r>
            <a:r>
              <a:rPr lang="fr-FR" sz="1400" dirty="0">
                <a:solidFill>
                  <a:srgbClr val="000066"/>
                </a:solidFill>
              </a:rPr>
              <a:t>en base al peso basal de</a:t>
            </a:r>
            <a:r>
              <a:rPr lang="en-US" sz="1400" dirty="0">
                <a:solidFill>
                  <a:srgbClr val="000066"/>
                </a:solidFill>
              </a:rPr>
              <a:t> 60 kg</a:t>
            </a:r>
            <a:endParaRPr lang="fr-FR" sz="1400" dirty="0">
              <a:solidFill>
                <a:srgbClr val="00006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601107" y="1270024"/>
            <a:ext cx="74279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 (mediana), y disposición  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682611"/>
              </p:ext>
            </p:extLst>
          </p:nvPr>
        </p:nvGraphicFramePr>
        <p:xfrm>
          <a:off x="815332" y="1751825"/>
          <a:ext cx="7344820" cy="4483374"/>
        </p:xfrm>
        <a:graphic>
          <a:graphicData uri="http://schemas.openxmlformats.org/drawingml/2006/table">
            <a:tbl>
              <a:tblPr/>
              <a:tblGrid>
                <a:gridCol w="3143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0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LPV/r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Edad, años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eGFR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Cockroft-Gault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), 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/min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Duración de uso de TDF, semanas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Estudio SPARE: </a:t>
            </a:r>
            <a:r>
              <a:rPr lang="es-ES" sz="3200" dirty="0" err="1"/>
              <a:t>switch</a:t>
            </a:r>
            <a:r>
              <a:rPr lang="es-ES" sz="3200" dirty="0"/>
              <a:t> a DRV/r + RAL </a:t>
            </a:r>
            <a:endParaRPr lang="es-ES" sz="3200" b="0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270268" y="6582618"/>
            <a:ext cx="28668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Nishijima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T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. PLOS One 2013;8:e73639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SPARE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601107" y="1270024"/>
            <a:ext cx="74279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Endpoints a S48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325331"/>
              </p:ext>
            </p:extLst>
          </p:nvPr>
        </p:nvGraphicFramePr>
        <p:xfrm>
          <a:off x="167731" y="1663295"/>
          <a:ext cx="8721688" cy="4910199"/>
        </p:xfrm>
        <a:graphic>
          <a:graphicData uri="http://schemas.openxmlformats.org/drawingml/2006/table">
            <a:tbl>
              <a:tblPr/>
              <a:tblGrid>
                <a:gridCol w="4768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3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LPV/r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Endpoint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primario: mejoramiento del filtrado glomerular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&gt; 10% de incremento en 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eGFR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(fórmula CG)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6/24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3/28 (p = 0.27)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%  de mejoramiento desde el basal (media)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5.4%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- 3.3%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Diferencias en % mejoramiento, media  %  (IC95%)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- 8.7% (- 18.2 a 0.8) (p = 0.071)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CV &lt; 50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Por protocolo S24 /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96.2% / 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96.7% / 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ITT S24 /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89.3% / 85.7%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96.7% / 96.7%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Seguridad,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por EA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Anomalías de laboratorio o síntomas grado 3-4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270268" y="6582618"/>
            <a:ext cx="28668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Nishijima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T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. PLOS One 2013;8:e73639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SPARE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Estudio SPARE: </a:t>
            </a:r>
            <a:r>
              <a:rPr lang="es-ES" sz="3200" dirty="0" err="1"/>
              <a:t>switch</a:t>
            </a:r>
            <a:r>
              <a:rPr lang="es-ES" sz="3200" dirty="0"/>
              <a:t> a DRV/r + RAL </a:t>
            </a:r>
          </a:p>
        </p:txBody>
      </p:sp>
    </p:spTree>
    <p:extLst>
      <p:ext uri="{BB962C8B-B14F-4D97-AF65-F5344CB8AC3E}">
        <p14:creationId xmlns:p14="http://schemas.microsoft.com/office/powerpoint/2010/main" val="256575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Estudio SPARE: </a:t>
            </a:r>
            <a:r>
              <a:rPr lang="es-ES" sz="3200" dirty="0" err="1"/>
              <a:t>switch</a:t>
            </a:r>
            <a:r>
              <a:rPr lang="es-ES" sz="3200" dirty="0"/>
              <a:t> a DRV/r + RAL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dirty="0">
                <a:latin typeface="+mj-lt"/>
              </a:rPr>
              <a:t>Conclusiones</a:t>
            </a:r>
            <a:br>
              <a:rPr lang="en-US" sz="2800" b="1" dirty="0">
                <a:latin typeface="+mj-lt"/>
              </a:rPr>
            </a:br>
            <a:endParaRPr lang="en-US" sz="2400" b="1" dirty="0">
              <a:latin typeface="+mj-lt"/>
            </a:endParaRPr>
          </a:p>
          <a:p>
            <a:pPr lvl="1"/>
            <a:r>
              <a:rPr lang="es-ES" sz="2000" dirty="0">
                <a:latin typeface=""/>
              </a:rPr>
              <a:t>El </a:t>
            </a:r>
            <a:r>
              <a:rPr lang="es-ES" sz="2000" dirty="0" err="1">
                <a:latin typeface=""/>
              </a:rPr>
              <a:t>switch</a:t>
            </a:r>
            <a:r>
              <a:rPr lang="es-ES" sz="2000" dirty="0">
                <a:latin typeface=""/>
              </a:rPr>
              <a:t> de LPV/r + TDF/FTC a RAL+ DRV/r no incrementó significativamente la proporción de pacientes que mostraron mas </a:t>
            </a:r>
            <a:br>
              <a:rPr lang="es-ES" sz="2000" dirty="0">
                <a:latin typeface=""/>
              </a:rPr>
            </a:br>
            <a:r>
              <a:rPr lang="es-ES" sz="2000" dirty="0">
                <a:latin typeface=""/>
              </a:rPr>
              <a:t>de &gt; 10% de mejoramiento de la función renal entre aquellos con filtrado glomerular conservado. Sin embargo, el </a:t>
            </a:r>
            <a:r>
              <a:rPr lang="es-ES" sz="2000" dirty="0" err="1">
                <a:latin typeface=""/>
              </a:rPr>
              <a:t>switch</a:t>
            </a:r>
            <a:r>
              <a:rPr lang="es-ES" sz="2000" dirty="0">
                <a:latin typeface=""/>
              </a:rPr>
              <a:t> mejoró la β2 </a:t>
            </a:r>
            <a:r>
              <a:rPr lang="es-ES" sz="2000" dirty="0" err="1">
                <a:latin typeface=""/>
              </a:rPr>
              <a:t>microglobulina</a:t>
            </a:r>
            <a:r>
              <a:rPr lang="es-ES" sz="2000" dirty="0">
                <a:latin typeface=""/>
              </a:rPr>
              <a:t> urinaria, sugiriendo que la discontinuación de TDF puede ser beneficiosa a largo plazo</a:t>
            </a:r>
          </a:p>
          <a:p>
            <a:pPr lvl="1"/>
            <a:r>
              <a:rPr lang="es-ES" sz="2000" dirty="0">
                <a:latin typeface=""/>
              </a:rPr>
              <a:t>RAL + DRV/r mostró ser eficaz en pacientes con CV indetectable.</a:t>
            </a:r>
          </a:p>
          <a:p>
            <a:pPr lvl="1"/>
            <a:r>
              <a:rPr lang="es-ES" sz="2000" dirty="0">
                <a:latin typeface=""/>
              </a:rPr>
              <a:t>Limitaciones</a:t>
            </a:r>
          </a:p>
          <a:p>
            <a:pPr lvl="2"/>
            <a:r>
              <a:rPr lang="es-ES" sz="1800" dirty="0">
                <a:latin typeface=""/>
              </a:rPr>
              <a:t>Pequeño tamaño de la muestra</a:t>
            </a:r>
          </a:p>
          <a:p>
            <a:pPr lvl="2"/>
            <a:r>
              <a:rPr lang="es-ES" sz="1800" dirty="0">
                <a:latin typeface=""/>
              </a:rPr>
              <a:t>Eventos adversos auto reportados, etiqueta abierta, diseño no ciego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270268" y="6582618"/>
            <a:ext cx="28668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Nishijima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T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. PLOS One 2013;8:e73639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SPARE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9378</TotalTime>
  <Words>369</Words>
  <Application>Microsoft Office PowerPoint</Application>
  <PresentationFormat>Affichage à l'écran (4:3)</PresentationFormat>
  <Paragraphs>95</Paragraphs>
  <Slides>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Cambria</vt:lpstr>
      <vt:lpstr>Trebuchet MS</vt:lpstr>
      <vt:lpstr>Wingdings</vt:lpstr>
      <vt:lpstr>ARV_trials_2016</vt:lpstr>
      <vt:lpstr>Switch a DRV/r + RAL</vt:lpstr>
      <vt:lpstr>Estudio SPARE: switch a DRV/r + RAL </vt:lpstr>
      <vt:lpstr>Estudio SPARE: switch a DRV/r + RAL </vt:lpstr>
      <vt:lpstr>Estudio SPARE: switch a DRV/r + RAL </vt:lpstr>
      <vt:lpstr>Estudio SPARE: switch a DRV/r + RAL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126</cp:revision>
  <dcterms:created xsi:type="dcterms:W3CDTF">2015-05-20T09:45:14Z</dcterms:created>
  <dcterms:modified xsi:type="dcterms:W3CDTF">2016-09-07T15:53:14Z</dcterms:modified>
</cp:coreProperties>
</file>