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  <a:srgbClr val="333399"/>
    <a:srgbClr val="10EB00"/>
    <a:srgbClr val="3AC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09/02/2015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Cambio</a:t>
            </a:r>
            <a:r>
              <a:rPr lang="en-GB" sz="3200" dirty="0" smtClean="0">
                <a:ea typeface="ＭＳ Ｐゴシック" pitchFamily="34" charset="-128"/>
              </a:rPr>
              <a:t> </a:t>
            </a:r>
            <a:r>
              <a:rPr lang="en-GB" sz="3200" dirty="0">
                <a:ea typeface="ＭＳ Ｐゴシック" pitchFamily="34" charset="-128"/>
              </a:rPr>
              <a:t>a</a:t>
            </a:r>
            <a:r>
              <a:rPr lang="en-GB" sz="3200" dirty="0" smtClean="0">
                <a:ea typeface="ＭＳ Ｐゴシック" pitchFamily="34" charset="-128"/>
              </a:rPr>
              <a:t> TDF/FTC/RPV 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 smtClean="0">
                <a:latin typeface="Calibri" pitchFamily="34" charset="0"/>
                <a:ea typeface="ＭＳ Ｐゴシック" pitchFamily="34" charset="-128"/>
              </a:rPr>
              <a:t>Estudio</a:t>
            </a:r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 SPIRIT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 pitchFamily="34" charset="-128"/>
              </a:rPr>
              <a:t>Estudio</a:t>
            </a:r>
            <a:r>
              <a:rPr lang="fr-FR" sz="3200" dirty="0" smtClean="0">
                <a:ea typeface="ＭＳ Ｐゴシック" pitchFamily="34" charset="-128"/>
              </a:rPr>
              <a:t> SPIRIT: </a:t>
            </a:r>
            <a:r>
              <a:rPr lang="fr-FR" sz="3200" dirty="0" err="1" smtClean="0">
                <a:ea typeface="ＭＳ Ｐゴシック" pitchFamily="34" charset="-128"/>
              </a:rPr>
              <a:t>cambio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NRTI </a:t>
            </a:r>
            <a:r>
              <a:rPr lang="fr-FR" sz="3200" dirty="0">
                <a:ea typeface="ＭＳ Ｐゴシック" pitchFamily="34" charset="-128"/>
              </a:rPr>
              <a:t>a</a:t>
            </a:r>
            <a:r>
              <a:rPr lang="fr-FR" sz="3200" dirty="0" smtClean="0">
                <a:ea typeface="ＭＳ Ｐゴシック" pitchFamily="34" charset="-128"/>
              </a:rPr>
              <a:t> TDF/FTC/RPV</a:t>
            </a:r>
          </a:p>
        </p:txBody>
      </p:sp>
      <p:sp>
        <p:nvSpPr>
          <p:cNvPr id="29700" name="Rectangle 2" descr="Wide upward diagonal"/>
          <p:cNvSpPr>
            <a:spLocks noChangeArrowheads="1"/>
          </p:cNvSpPr>
          <p:nvPr/>
        </p:nvSpPr>
        <p:spPr bwMode="auto">
          <a:xfrm>
            <a:off x="6584950" y="3200400"/>
            <a:ext cx="1676400" cy="8239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tIns="45654" bIns="45654" anchor="ctr"/>
          <a:lstStyle/>
          <a:p>
            <a:pPr algn="ctr">
              <a:defRPr/>
            </a:pPr>
            <a:endParaRPr lang="es-ES_tradnl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01" name="Rectangle 3" descr="Dark vertical"/>
          <p:cNvSpPr>
            <a:spLocks noChangeArrowheads="1"/>
          </p:cNvSpPr>
          <p:nvPr/>
        </p:nvSpPr>
        <p:spPr bwMode="auto">
          <a:xfrm>
            <a:off x="6559550" y="2219325"/>
            <a:ext cx="1684338" cy="82550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ES_tradnl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173413" y="3213100"/>
            <a:ext cx="227012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_tradnl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TDF/FTC/RPV </a:t>
            </a:r>
            <a:r>
              <a:rPr lang="es-ES_tradnl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STR</a:t>
            </a:r>
            <a:endParaRPr lang="es-ES_tradnl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902325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00738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27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9228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29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30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405188" y="2324100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317</a:t>
            </a:r>
            <a:endParaRPr lang="es-ES_tradnl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392488" y="3717925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159</a:t>
            </a:r>
            <a:endParaRPr lang="es-ES_tradnl" sz="14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_tradnl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IP/r + 2 NRTI</a:t>
            </a:r>
            <a:endParaRPr lang="es-ES_tradnl" sz="1600" b="1" dirty="0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18" name="Rectangle 27"/>
          <p:cNvSpPr>
            <a:spLocks noChangeArrowheads="1"/>
          </p:cNvSpPr>
          <p:nvPr/>
        </p:nvSpPr>
        <p:spPr bwMode="auto">
          <a:xfrm>
            <a:off x="6640513" y="2341563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es-ES_tradnl" sz="1600" b="1" smtClean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  <a:endParaRPr lang="es-ES_tradnl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719" name="Rectangle 28"/>
          <p:cNvSpPr>
            <a:spLocks noChangeArrowheads="1"/>
          </p:cNvSpPr>
          <p:nvPr/>
        </p:nvSpPr>
        <p:spPr bwMode="auto">
          <a:xfrm>
            <a:off x="6661150" y="3322638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es-ES_tradnl" sz="1600" b="1" smtClean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  <a:endParaRPr lang="es-ES_tradnl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_tradnl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ES_tradnl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0853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251460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_tradnl" sz="1400" b="1" dirty="0" err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_tradnl" sz="14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_tradnl" sz="1400" b="1" dirty="0" smtClean="0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s-ES_tradnl" sz="1400" b="1" dirty="0" smtClean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  <a:endParaRPr lang="es-ES_tradnl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0" name="Text Box 35"/>
          <p:cNvSpPr txBox="1">
            <a:spLocks noChangeArrowheads="1"/>
          </p:cNvSpPr>
          <p:nvPr/>
        </p:nvSpPr>
        <p:spPr bwMode="auto">
          <a:xfrm>
            <a:off x="5248275" y="4260850"/>
            <a:ext cx="18383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       24 semanas      	Endpoint 		primario  	</a:t>
            </a:r>
            <a:endParaRPr lang="es-ES_tradnl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1" name="Rectangle 35"/>
          <p:cNvSpPr>
            <a:spLocks noChangeArrowheads="1"/>
          </p:cNvSpPr>
          <p:nvPr/>
        </p:nvSpPr>
        <p:spPr bwMode="auto">
          <a:xfrm>
            <a:off x="7789343" y="4260850"/>
            <a:ext cx="105990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48 </a:t>
            </a:r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semanas</a:t>
            </a:r>
            <a:endParaRPr lang="es-ES_tradnl" sz="1400" b="1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Endpoint</a:t>
            </a:r>
            <a:endParaRPr lang="es-ES_tradnl" sz="1400" b="1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secundario</a:t>
            </a:r>
            <a:endParaRPr lang="es-ES_tradnl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652963"/>
            <a:ext cx="90408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_tradnl" sz="1600" dirty="0" err="1" smtClean="0">
                <a:solidFill>
                  <a:srgbClr val="000066"/>
                </a:solidFill>
              </a:rPr>
              <a:t>Endpoint</a:t>
            </a:r>
            <a:r>
              <a:rPr lang="es-ES_tradnl" sz="1600" dirty="0" smtClean="0">
                <a:solidFill>
                  <a:srgbClr val="000066"/>
                </a:solidFill>
              </a:rPr>
              <a:t> primario : no inferioridad en la proporción de pacientes con CV &lt; 50 c/ml a S24 (FDA </a:t>
            </a:r>
            <a:r>
              <a:rPr lang="es-ES_tradnl" sz="1600" dirty="0" err="1" smtClean="0">
                <a:solidFill>
                  <a:srgbClr val="000066"/>
                </a:solidFill>
              </a:rPr>
              <a:t>analisis</a:t>
            </a:r>
            <a:r>
              <a:rPr lang="es-ES_tradnl" sz="1600" dirty="0" smtClean="0">
                <a:solidFill>
                  <a:srgbClr val="000066"/>
                </a:solidFill>
              </a:rPr>
              <a:t> </a:t>
            </a:r>
            <a:r>
              <a:rPr lang="es-ES_tradnl" sz="1600" dirty="0" err="1" smtClean="0">
                <a:solidFill>
                  <a:srgbClr val="000066"/>
                </a:solidFill>
              </a:rPr>
              <a:t>snapshot</a:t>
            </a:r>
            <a:r>
              <a:rPr lang="es-ES_tradnl" sz="1600" dirty="0" smtClean="0">
                <a:solidFill>
                  <a:srgbClr val="000066"/>
                </a:solidFill>
              </a:rPr>
              <a:t>) ; limite superior de IC95% para la diferencia = 12%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_tradnl" sz="1600" dirty="0" err="1" smtClean="0">
                <a:solidFill>
                  <a:srgbClr val="000066"/>
                </a:solidFill>
              </a:rPr>
              <a:t>Endpoints</a:t>
            </a:r>
            <a:r>
              <a:rPr lang="es-ES_tradnl" sz="1600" dirty="0" smtClean="0">
                <a:solidFill>
                  <a:srgbClr val="000066"/>
                </a:solidFill>
              </a:rPr>
              <a:t> secundarios: Proporción de pacientes con CV &lt; 50 copias/ml a S48 ; </a:t>
            </a:r>
            <a:br>
              <a:rPr lang="es-ES_tradnl" sz="1600" dirty="0" smtClean="0">
                <a:solidFill>
                  <a:srgbClr val="000066"/>
                </a:solidFill>
              </a:rPr>
            </a:br>
            <a:r>
              <a:rPr lang="es-ES_tradnl" sz="1600" dirty="0" smtClean="0">
                <a:solidFill>
                  <a:srgbClr val="000066"/>
                </a:solidFill>
              </a:rPr>
              <a:t>cambio en los lípidos y recuento de CD4 a S24 y S48, seguridad y tolerabilidad.</a:t>
            </a:r>
            <a:endParaRPr lang="es-ES_tradnl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57175" y="2318108"/>
            <a:ext cx="2916238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</a:rPr>
              <a:t>476 adultos HIV+ 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</a:rPr>
              <a:t>IP estable + RTV + 2 NRTI ≥ 6 meses con CV  &lt; 50 c/ml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</a:rPr>
              <a:t>En 1° o 2° régimen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</a:rPr>
              <a:t>No uso previo de NNRTI 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</a:rPr>
              <a:t>No resistencias conocidas a los agentes en estudio</a:t>
            </a:r>
            <a:endParaRPr lang="es-ES_tradnl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5868988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ES_tradnl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s-ES_tradnl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993063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ES_tradnl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ES_tradnl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291513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188075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Caracteristicas</a:t>
            </a: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basales y </a:t>
            </a: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disposición</a:t>
            </a:r>
            <a:endParaRPr lang="es-ES_tradnl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9884694"/>
              </p:ext>
            </p:extLst>
          </p:nvPr>
        </p:nvGraphicFramePr>
        <p:xfrm>
          <a:off x="973613" y="1663300"/>
          <a:ext cx="7271343" cy="2613660"/>
        </p:xfrm>
        <a:graphic>
          <a:graphicData uri="http://schemas.openxmlformats.org/drawingml/2006/table">
            <a:tbl>
              <a:tblPr/>
              <a:tblGrid>
                <a:gridCol w="319542"/>
                <a:gridCol w="3915453"/>
                <a:gridCol w="1518174"/>
                <a:gridCol w="1518174"/>
              </a:tblGrid>
              <a:tr h="5429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TDF/FTC/RPV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159</a:t>
                      </a:r>
                      <a:endParaRPr kumimoji="0" lang="es-ES_tradnl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317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_tradnl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 (media)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576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600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Tiempo desde el primer TARV, años (mediana)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2.9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2.6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antes de S24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20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 / Falta de eficacia</a:t>
                      </a: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1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entre S24 y S48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 / Falta de eficacia</a:t>
                      </a:r>
                      <a:endParaRPr kumimoji="0" lang="es-ES_tradnl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1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1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334291"/>
              </p:ext>
            </p:extLst>
          </p:nvPr>
        </p:nvGraphicFramePr>
        <p:xfrm>
          <a:off x="2338388" y="5005388"/>
          <a:ext cx="4055779" cy="1615570"/>
        </p:xfrm>
        <a:graphic>
          <a:graphicData uri="http://schemas.openxmlformats.org/drawingml/2006/table">
            <a:tbl>
              <a:tblPr/>
              <a:tblGrid>
                <a:gridCol w="1123167"/>
                <a:gridCol w="760578"/>
                <a:gridCol w="549722"/>
                <a:gridCol w="811156"/>
                <a:gridCol w="811156"/>
              </a:tblGrid>
              <a:tr h="294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NRTI</a:t>
                      </a:r>
                      <a:endParaRPr kumimoji="0" lang="es-ES_tradnl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81%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ATV/r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ABC/3TC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DRV/r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ZDV/3TC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3.4%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FPV/r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LPV/r</a:t>
                      </a:r>
                      <a:endParaRPr kumimoji="0" lang="es-ES_tradnl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0" name="Rectangle 8"/>
          <p:cNvSpPr>
            <a:spLocks noChangeArrowheads="1"/>
          </p:cNvSpPr>
          <p:nvPr/>
        </p:nvSpPr>
        <p:spPr bwMode="auto">
          <a:xfrm>
            <a:off x="3325813" y="4700588"/>
            <a:ext cx="268605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TARV </a:t>
            </a: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al </a:t>
            </a:r>
            <a:r>
              <a:rPr lang="es-ES_tradnl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screening</a:t>
            </a:r>
            <a:endParaRPr lang="es-ES_tradnl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dirty="0" err="1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Estudio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SPIRIT: 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ambio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IP/r + 2 NRTI a TDF/FTC/RPV</a:t>
            </a:r>
            <a:endParaRPr lang="fr-FR" sz="32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3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03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-11113" y="1150938"/>
            <a:ext cx="578167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CV &lt; 50 c/ml a S24 y S48 (ITT, </a:t>
            </a:r>
            <a:r>
              <a:rPr lang="es-ES_tradnl" sz="2000" b="1" dirty="0" err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snapshot</a:t>
            </a:r>
            <a:r>
              <a:rPr lang="es-ES_tradnl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s-ES_tradnl" sz="20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7" name="Titre 1"/>
          <p:cNvSpPr txBox="1">
            <a:spLocks/>
          </p:cNvSpPr>
          <p:nvPr/>
        </p:nvSpPr>
        <p:spPr bwMode="auto">
          <a:xfrm>
            <a:off x="50800" y="118290"/>
            <a:ext cx="9093200" cy="78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endParaRPr lang="fr-FR" sz="3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 defTabSz="914400" eaLnBrk="0" hangingPunct="0">
              <a:defRPr/>
            </a:pP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Estudio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SPIRIT: 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cambio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IP/r + 2 NRTI a TDF/FTC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/RPV</a:t>
            </a:r>
          </a:p>
          <a:p>
            <a:pPr defTabSz="914400" eaLnBrk="0" hangingPunct="0">
              <a:defRPr/>
            </a:pPr>
            <a:endParaRPr lang="fr-FR" sz="32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33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grpSp>
        <p:nvGrpSpPr>
          <p:cNvPr id="89" name="Groupe 88"/>
          <p:cNvGrpSpPr/>
          <p:nvPr/>
        </p:nvGrpSpPr>
        <p:grpSpPr>
          <a:xfrm>
            <a:off x="255588" y="1562100"/>
            <a:ext cx="4709418" cy="857850"/>
            <a:chOff x="255588" y="1562100"/>
            <a:chExt cx="4709418" cy="857850"/>
          </a:xfrm>
        </p:grpSpPr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784475" y="1625600"/>
              <a:ext cx="207963" cy="206375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255588" y="1611313"/>
              <a:ext cx="209550" cy="209550"/>
            </a:xfrm>
            <a:prstGeom prst="rect">
              <a:avLst/>
            </a:prstGeom>
            <a:solidFill>
              <a:srgbClr val="CC33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3053457" y="1562100"/>
              <a:ext cx="19115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+ IP/r (D1 a S24)</a:t>
              </a:r>
              <a:endParaRPr lang="es-ES_tradnl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580306" y="1562100"/>
              <a:ext cx="19858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TDF/FTC/RPV (</a:t>
              </a:r>
              <a:r>
                <a:rPr lang="es-ES_tradnl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D1 a </a:t>
              </a:r>
              <a:r>
                <a:rPr lang="es-ES_tradnl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S24)</a:t>
              </a:r>
              <a:endParaRPr lang="es-ES_tradnl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332" name="Rectangle 81"/>
            <p:cNvSpPr>
              <a:spLocks noChangeArrowheads="1"/>
            </p:cNvSpPr>
            <p:nvPr/>
          </p:nvSpPr>
          <p:spPr bwMode="auto">
            <a:xfrm>
              <a:off x="484188" y="1838625"/>
              <a:ext cx="34337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TDF/FTC/RPV (cambio diferido, S24 a S48)</a:t>
              </a:r>
              <a:endParaRPr lang="es-ES_tradnl" sz="1400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333" name="Rectangle 45" descr="Wide upward diagonal"/>
            <p:cNvSpPr>
              <a:spLocks noChangeArrowheads="1"/>
            </p:cNvSpPr>
            <p:nvPr/>
          </p:nvSpPr>
          <p:spPr bwMode="auto">
            <a:xfrm>
              <a:off x="255588" y="1887538"/>
              <a:ext cx="207962" cy="207962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3" name="Rectangle 95"/>
            <p:cNvSpPr>
              <a:spLocks noChangeArrowheads="1"/>
            </p:cNvSpPr>
            <p:nvPr/>
          </p:nvSpPr>
          <p:spPr bwMode="auto">
            <a:xfrm>
              <a:off x="484188" y="2115150"/>
              <a:ext cx="36671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TDF/FTC/RPV (cambio inmediato, D1 a S48)</a:t>
              </a:r>
              <a:endParaRPr lang="es-ES_tradnl" sz="1400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344" name="Rectangle 45" descr="Wide upward diagonal"/>
            <p:cNvSpPr>
              <a:spLocks noChangeArrowheads="1"/>
            </p:cNvSpPr>
            <p:nvPr/>
          </p:nvSpPr>
          <p:spPr bwMode="auto">
            <a:xfrm>
              <a:off x="255588" y="2170113"/>
              <a:ext cx="209550" cy="209550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34148" y="2419350"/>
            <a:ext cx="3542490" cy="4072870"/>
            <a:chOff x="34148" y="2419350"/>
            <a:chExt cx="3542490" cy="4072870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37210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s-ES_tradnl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1" name="Rectangle 9"/>
            <p:cNvSpPr>
              <a:spLocks noChangeArrowheads="1"/>
            </p:cNvSpPr>
            <p:nvPr/>
          </p:nvSpPr>
          <p:spPr bwMode="auto">
            <a:xfrm>
              <a:off x="938213" y="2641600"/>
              <a:ext cx="484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93.7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1503363" y="274796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89.9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34148" y="5364163"/>
              <a:ext cx="27685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≠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(IC95%)</a:t>
              </a:r>
              <a:endParaRPr lang="es-ES_tradnl" sz="14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3.8 (- 1.6 ;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9.1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) : </a:t>
              </a:r>
              <a:r>
                <a:rPr lang="es-ES_tradnl" sz="1400" b="1" smtClean="0">
                  <a:solidFill>
                    <a:srgbClr val="333399"/>
                  </a:solidFill>
                  <a:ea typeface="ＭＳ Ｐゴシック" pitchFamily="34" charset="-128"/>
                </a:rPr>
                <a:t>no </a:t>
              </a:r>
              <a:r>
                <a:rPr lang="es-ES_tradnl" sz="1400" b="1" smtClean="0">
                  <a:solidFill>
                    <a:srgbClr val="333399"/>
                  </a:solidFill>
                  <a:ea typeface="ＭＳ Ｐゴシック" pitchFamily="34" charset="-128"/>
                </a:rPr>
                <a:t>inferioridad</a:t>
              </a:r>
              <a:endParaRPr lang="es-ES_tradnl" sz="14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4" name="Rectangle 20"/>
            <p:cNvSpPr>
              <a:spLocks noChangeArrowheads="1"/>
            </p:cNvSpPr>
            <p:nvPr/>
          </p:nvSpPr>
          <p:spPr bwMode="auto">
            <a:xfrm>
              <a:off x="990600" y="2900363"/>
              <a:ext cx="395288" cy="244951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5" name="Rectangle 21"/>
            <p:cNvSpPr>
              <a:spLocks noChangeArrowheads="1"/>
            </p:cNvSpPr>
            <p:nvPr/>
          </p:nvSpPr>
          <p:spPr bwMode="auto">
            <a:xfrm>
              <a:off x="1524000" y="2976563"/>
              <a:ext cx="395288" cy="2373312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33558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77" name="Rectangle 26"/>
            <p:cNvSpPr>
              <a:spLocks noChangeArrowheads="1"/>
            </p:cNvSpPr>
            <p:nvPr/>
          </p:nvSpPr>
          <p:spPr bwMode="auto">
            <a:xfrm>
              <a:off x="519113" y="5233988"/>
              <a:ext cx="793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8" name="Rectangle 27"/>
            <p:cNvSpPr>
              <a:spLocks noChangeArrowheads="1"/>
            </p:cNvSpPr>
            <p:nvPr/>
          </p:nvSpPr>
          <p:spPr bwMode="auto">
            <a:xfrm>
              <a:off x="430213" y="4748213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9" name="Rectangle 28"/>
            <p:cNvSpPr>
              <a:spLocks noChangeArrowheads="1"/>
            </p:cNvSpPr>
            <p:nvPr/>
          </p:nvSpPr>
          <p:spPr bwMode="auto">
            <a:xfrm>
              <a:off x="430213" y="4229100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0" name="Rectangle 29"/>
            <p:cNvSpPr>
              <a:spLocks noChangeArrowheads="1"/>
            </p:cNvSpPr>
            <p:nvPr/>
          </p:nvSpPr>
          <p:spPr bwMode="auto">
            <a:xfrm>
              <a:off x="430213" y="3709988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1" name="Rectangle 30"/>
            <p:cNvSpPr>
              <a:spLocks noChangeArrowheads="1"/>
            </p:cNvSpPr>
            <p:nvPr/>
          </p:nvSpPr>
          <p:spPr bwMode="auto">
            <a:xfrm>
              <a:off x="430213" y="3190875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2" name="Rectangle 31"/>
            <p:cNvSpPr>
              <a:spLocks noChangeArrowheads="1"/>
            </p:cNvSpPr>
            <p:nvPr/>
          </p:nvSpPr>
          <p:spPr bwMode="auto">
            <a:xfrm>
              <a:off x="341313" y="2671763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6" name="ZoneTexte 52"/>
            <p:cNvSpPr txBox="1">
              <a:spLocks noChangeArrowheads="1"/>
            </p:cNvSpPr>
            <p:nvPr/>
          </p:nvSpPr>
          <p:spPr bwMode="auto">
            <a:xfrm>
              <a:off x="426744" y="5969000"/>
              <a:ext cx="27390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CV &lt; 50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c/mL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,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ITT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, M =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excluido</a:t>
              </a:r>
              <a:endParaRPr lang="es-ES_tradnl" sz="14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RPV =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99.7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% vs PI/r =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94.7%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8" name="ZoneTexte 53"/>
            <p:cNvSpPr txBox="1">
              <a:spLocks noChangeArrowheads="1"/>
            </p:cNvSpPr>
            <p:nvPr/>
          </p:nvSpPr>
          <p:spPr bwMode="auto">
            <a:xfrm>
              <a:off x="333375" y="2419350"/>
              <a:ext cx="3111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9" name="Rectangle 45" descr="Wide upward diagonal"/>
            <p:cNvSpPr>
              <a:spLocks noChangeArrowheads="1"/>
            </p:cNvSpPr>
            <p:nvPr/>
          </p:nvSpPr>
          <p:spPr bwMode="auto">
            <a:xfrm>
              <a:off x="2362200" y="2933700"/>
              <a:ext cx="395288" cy="2411413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2" name="Rectangle 9"/>
            <p:cNvSpPr>
              <a:spLocks noChangeArrowheads="1"/>
            </p:cNvSpPr>
            <p:nvPr/>
          </p:nvSpPr>
          <p:spPr bwMode="auto">
            <a:xfrm>
              <a:off x="2336800" y="2693988"/>
              <a:ext cx="4826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92.1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8" name="Connecteur droit 77"/>
            <p:cNvCxnSpPr/>
            <p:nvPr/>
          </p:nvCxnSpPr>
          <p:spPr bwMode="auto">
            <a:xfrm>
              <a:off x="611188" y="5335588"/>
              <a:ext cx="29654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 bwMode="auto">
            <a:xfrm>
              <a:off x="681038" y="2695575"/>
              <a:ext cx="0" cy="26400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 bwMode="auto">
            <a:xfrm>
              <a:off x="608013" y="27733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 bwMode="auto">
            <a:xfrm>
              <a:off x="611188" y="32813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 bwMode="auto">
            <a:xfrm>
              <a:off x="611188" y="37925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 bwMode="auto">
            <a:xfrm>
              <a:off x="614363" y="43005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 bwMode="auto">
            <a:xfrm>
              <a:off x="600075" y="48339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41" name="Rectangle 45" descr="Wide upward diagonal"/>
            <p:cNvSpPr>
              <a:spLocks noChangeArrowheads="1"/>
            </p:cNvSpPr>
            <p:nvPr/>
          </p:nvSpPr>
          <p:spPr bwMode="auto">
            <a:xfrm>
              <a:off x="2933700" y="2989263"/>
              <a:ext cx="395288" cy="2355850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5" name="Rectangle 9"/>
            <p:cNvSpPr>
              <a:spLocks noChangeArrowheads="1"/>
            </p:cNvSpPr>
            <p:nvPr/>
          </p:nvSpPr>
          <p:spPr bwMode="auto">
            <a:xfrm>
              <a:off x="2894013" y="2746375"/>
              <a:ext cx="484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89.3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11346" name="Rectangle 10"/>
          <p:cNvSpPr>
            <a:spLocks noChangeArrowheads="1"/>
          </p:cNvSpPr>
          <p:nvPr/>
        </p:nvSpPr>
        <p:spPr bwMode="auto">
          <a:xfrm>
            <a:off x="5668963" y="1148163"/>
            <a:ext cx="3384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CV &lt; 50 c/ml a S24 </a:t>
            </a:r>
            <a:br>
              <a:rPr lang="es-ES_tradnl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s-ES_tradnl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de acuerdo a la CV pre-TARV</a:t>
            </a:r>
            <a:endParaRPr lang="es-ES_tradnl" sz="2000" b="1" dirty="0" smtClean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3576638" y="5037138"/>
            <a:ext cx="2195512" cy="1327150"/>
            <a:chOff x="3576638" y="5037138"/>
            <a:chExt cx="2195512" cy="1327150"/>
          </a:xfrm>
        </p:grpSpPr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3770313" y="6030913"/>
              <a:ext cx="395287" cy="57150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_tradnl" kern="0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1" name="Rectangle 20"/>
            <p:cNvSpPr>
              <a:spLocks noChangeArrowheads="1"/>
            </p:cNvSpPr>
            <p:nvPr/>
          </p:nvSpPr>
          <p:spPr bwMode="auto">
            <a:xfrm>
              <a:off x="4246563" y="5756275"/>
              <a:ext cx="395287" cy="3444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_tradnl" kern="0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313" name="Rectangle 9"/>
            <p:cNvSpPr>
              <a:spLocks noChangeArrowheads="1"/>
            </p:cNvSpPr>
            <p:nvPr/>
          </p:nvSpPr>
          <p:spPr bwMode="auto">
            <a:xfrm>
              <a:off x="3770313" y="5743575"/>
              <a:ext cx="3968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0.9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4" name="Rectangle 9"/>
            <p:cNvSpPr>
              <a:spLocks noChangeArrowheads="1"/>
            </p:cNvSpPr>
            <p:nvPr/>
          </p:nvSpPr>
          <p:spPr bwMode="auto">
            <a:xfrm>
              <a:off x="4313238" y="5435600"/>
              <a:ext cx="2682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5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5" name="Rectangle 9"/>
            <p:cNvSpPr>
              <a:spLocks noChangeArrowheads="1"/>
            </p:cNvSpPr>
            <p:nvPr/>
          </p:nvSpPr>
          <p:spPr bwMode="auto">
            <a:xfrm>
              <a:off x="4830763" y="5683250"/>
              <a:ext cx="3984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1.3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3694113" y="6073775"/>
              <a:ext cx="2057400" cy="4445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34" name="Rectangle 45" descr="Wide upward diagonal"/>
            <p:cNvSpPr>
              <a:spLocks noChangeArrowheads="1"/>
            </p:cNvSpPr>
            <p:nvPr/>
          </p:nvSpPr>
          <p:spPr bwMode="auto">
            <a:xfrm>
              <a:off x="4826000" y="6007100"/>
              <a:ext cx="395288" cy="93663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35" name="ZoneTexte 79"/>
            <p:cNvSpPr txBox="1">
              <a:spLocks noChangeArrowheads="1"/>
            </p:cNvSpPr>
            <p:nvPr/>
          </p:nvSpPr>
          <p:spPr bwMode="auto">
            <a:xfrm>
              <a:off x="3694113" y="6088063"/>
              <a:ext cx="569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3/317</a:t>
              </a:r>
              <a:endParaRPr lang="es-ES_tradnl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36" name="ZoneTexte 88"/>
            <p:cNvSpPr txBox="1">
              <a:spLocks noChangeArrowheads="1"/>
            </p:cNvSpPr>
            <p:nvPr/>
          </p:nvSpPr>
          <p:spPr bwMode="auto">
            <a:xfrm>
              <a:off x="4151313" y="6088063"/>
              <a:ext cx="569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8/159</a:t>
              </a:r>
              <a:endParaRPr lang="es-ES_tradnl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37" name="ZoneTexte 93"/>
            <p:cNvSpPr txBox="1">
              <a:spLocks noChangeArrowheads="1"/>
            </p:cNvSpPr>
            <p:nvPr/>
          </p:nvSpPr>
          <p:spPr bwMode="auto">
            <a:xfrm>
              <a:off x="4708525" y="6088063"/>
              <a:ext cx="5699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2/152</a:t>
              </a:r>
              <a:endParaRPr lang="es-ES_tradnl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38" name="ZoneTexte 94"/>
            <p:cNvSpPr txBox="1">
              <a:spLocks noChangeArrowheads="1"/>
            </p:cNvSpPr>
            <p:nvPr/>
          </p:nvSpPr>
          <p:spPr bwMode="auto">
            <a:xfrm>
              <a:off x="3891576" y="5037138"/>
              <a:ext cx="1633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b="1" smtClean="0">
                  <a:solidFill>
                    <a:srgbClr val="C00000"/>
                  </a:solidFill>
                  <a:latin typeface="+mj-lt"/>
                  <a:ea typeface="ＭＳ Ｐゴシック" pitchFamily="34" charset="-128"/>
                </a:rPr>
                <a:t>Fallo</a:t>
              </a:r>
              <a:r>
                <a:rPr lang="es-ES_tradnl" b="1" smtClean="0">
                  <a:solidFill>
                    <a:srgbClr val="C00000"/>
                  </a:solidFill>
                  <a:latin typeface="+mj-lt"/>
                  <a:ea typeface="ＭＳ Ｐゴシック" pitchFamily="34" charset="-128"/>
                </a:rPr>
                <a:t> </a:t>
              </a:r>
              <a:r>
                <a:rPr lang="es-ES_tradnl" b="1" smtClean="0">
                  <a:solidFill>
                    <a:srgbClr val="C00000"/>
                  </a:solidFill>
                  <a:latin typeface="+mj-lt"/>
                  <a:ea typeface="ＭＳ Ｐゴシック" pitchFamily="34" charset="-128"/>
                </a:rPr>
                <a:t>virologico</a:t>
              </a:r>
              <a:endParaRPr lang="es-ES_tradnl" b="1">
                <a:solidFill>
                  <a:srgbClr val="C00000"/>
                </a:solidFill>
                <a:latin typeface="+mj-lt"/>
                <a:ea typeface="ＭＳ Ｐゴシック" pitchFamily="34" charset="-128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 bwMode="auto">
            <a:xfrm rot="5400000">
              <a:off x="3388519" y="5788819"/>
              <a:ext cx="609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40" name="ZoneTexte 53"/>
            <p:cNvSpPr txBox="1">
              <a:spLocks noChangeArrowheads="1"/>
            </p:cNvSpPr>
            <p:nvPr/>
          </p:nvSpPr>
          <p:spPr bwMode="auto">
            <a:xfrm>
              <a:off x="3576638" y="5173663"/>
              <a:ext cx="3111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2" name="Rectangle 45" descr="Wide upward diagonal"/>
            <p:cNvSpPr>
              <a:spLocks noChangeArrowheads="1"/>
            </p:cNvSpPr>
            <p:nvPr/>
          </p:nvSpPr>
          <p:spPr bwMode="auto">
            <a:xfrm>
              <a:off x="5305425" y="5921375"/>
              <a:ext cx="395288" cy="179388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7" name="Rectangle 9"/>
            <p:cNvSpPr>
              <a:spLocks noChangeArrowheads="1"/>
            </p:cNvSpPr>
            <p:nvPr/>
          </p:nvSpPr>
          <p:spPr bwMode="auto">
            <a:xfrm>
              <a:off x="5318125" y="5610225"/>
              <a:ext cx="3984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2.5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8" name="ZoneTexte 93"/>
            <p:cNvSpPr txBox="1">
              <a:spLocks noChangeArrowheads="1"/>
            </p:cNvSpPr>
            <p:nvPr/>
          </p:nvSpPr>
          <p:spPr bwMode="auto">
            <a:xfrm>
              <a:off x="5202238" y="6086475"/>
              <a:ext cx="5699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8/317</a:t>
              </a:r>
              <a:endParaRPr lang="es-ES_tradnl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1134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ES_tradnl" sz="1200" i="1" smtClean="0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  <a:endParaRPr lang="es-ES_tradnl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5505450" y="1947863"/>
            <a:ext cx="3363019" cy="4546554"/>
            <a:chOff x="5505450" y="1947863"/>
            <a:chExt cx="3363019" cy="4546554"/>
          </a:xfrm>
        </p:grpSpPr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5505450" y="2128838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4" name="ZoneTexte 9"/>
            <p:cNvSpPr txBox="1">
              <a:spLocks noChangeArrowheads="1"/>
            </p:cNvSpPr>
            <p:nvPr/>
          </p:nvSpPr>
          <p:spPr bwMode="auto">
            <a:xfrm>
              <a:off x="7321550" y="5721350"/>
              <a:ext cx="14414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≠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(IC95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%)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:</a:t>
              </a:r>
              <a:endParaRPr lang="es-ES_tradnl" sz="14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3.2 (- 4.8 ;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11.3)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5" name="ZoneTexte 9"/>
            <p:cNvSpPr txBox="1">
              <a:spLocks noChangeArrowheads="1"/>
            </p:cNvSpPr>
            <p:nvPr/>
          </p:nvSpPr>
          <p:spPr bwMode="auto">
            <a:xfrm>
              <a:off x="5781675" y="5721350"/>
              <a:ext cx="14573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≠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(IC95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%)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:</a:t>
              </a:r>
              <a:endParaRPr lang="es-ES_tradnl" sz="14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5.8 (- 1.4 ;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12.9)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7" name="Rectangle 53"/>
            <p:cNvSpPr>
              <a:spLocks noChangeArrowheads="1"/>
            </p:cNvSpPr>
            <p:nvPr/>
          </p:nvSpPr>
          <p:spPr bwMode="auto">
            <a:xfrm>
              <a:off x="6536836" y="6155863"/>
              <a:ext cx="14836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No </a:t>
              </a:r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inferioridad</a:t>
              </a:r>
              <a:endParaRPr lang="es-ES_tradnl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5999163" y="2327275"/>
              <a:ext cx="1968500" cy="2520950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89" name="Freeform 37"/>
            <p:cNvSpPr>
              <a:spLocks noEditPoints="1"/>
            </p:cNvSpPr>
            <p:nvPr/>
          </p:nvSpPr>
          <p:spPr bwMode="auto">
            <a:xfrm>
              <a:off x="6546850" y="2403475"/>
              <a:ext cx="1968500" cy="2444750"/>
            </a:xfrm>
            <a:custGeom>
              <a:avLst/>
              <a:gdLst>
                <a:gd name="T0" fmla="*/ 0 w 1738"/>
                <a:gd name="T1" fmla="*/ 2147483647 h 1540"/>
                <a:gd name="T2" fmla="*/ 2147483647 w 1738"/>
                <a:gd name="T3" fmla="*/ 2147483647 h 1540"/>
                <a:gd name="T4" fmla="*/ 2147483647 w 1738"/>
                <a:gd name="T5" fmla="*/ 2147483647 h 1540"/>
                <a:gd name="T6" fmla="*/ 0 w 1738"/>
                <a:gd name="T7" fmla="*/ 2147483647 h 1540"/>
                <a:gd name="T8" fmla="*/ 0 w 1738"/>
                <a:gd name="T9" fmla="*/ 2147483647 h 1540"/>
                <a:gd name="T10" fmla="*/ 2147483647 w 1738"/>
                <a:gd name="T11" fmla="*/ 0 h 1540"/>
                <a:gd name="T12" fmla="*/ 2147483647 w 1738"/>
                <a:gd name="T13" fmla="*/ 0 h 1540"/>
                <a:gd name="T14" fmla="*/ 2147483647 w 1738"/>
                <a:gd name="T15" fmla="*/ 2147483647 h 1540"/>
                <a:gd name="T16" fmla="*/ 2147483647 w 1738"/>
                <a:gd name="T17" fmla="*/ 2147483647 h 1540"/>
                <a:gd name="T18" fmla="*/ 2147483647 w 1738"/>
                <a:gd name="T19" fmla="*/ 0 h 15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8"/>
                <a:gd name="T31" fmla="*/ 0 h 1540"/>
                <a:gd name="T32" fmla="*/ 1738 w 1738"/>
                <a:gd name="T33" fmla="*/ 1540 h 15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8" h="1540">
                  <a:moveTo>
                    <a:pt x="0" y="54"/>
                  </a:moveTo>
                  <a:lnTo>
                    <a:pt x="379" y="54"/>
                  </a:lnTo>
                  <a:lnTo>
                    <a:pt x="379" y="1540"/>
                  </a:lnTo>
                  <a:lnTo>
                    <a:pt x="0" y="1540"/>
                  </a:lnTo>
                  <a:lnTo>
                    <a:pt x="0" y="54"/>
                  </a:lnTo>
                  <a:close/>
                  <a:moveTo>
                    <a:pt x="1365" y="0"/>
                  </a:moveTo>
                  <a:lnTo>
                    <a:pt x="1738" y="0"/>
                  </a:lnTo>
                  <a:lnTo>
                    <a:pt x="1738" y="1540"/>
                  </a:lnTo>
                  <a:lnTo>
                    <a:pt x="1365" y="1540"/>
                  </a:lnTo>
                  <a:lnTo>
                    <a:pt x="1365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6140450" y="2112963"/>
              <a:ext cx="21431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95 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7604125" y="2152650"/>
              <a:ext cx="29845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95.5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6621463" y="2286000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89.2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8167688" y="2211388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92.3</a:t>
              </a:r>
              <a:endParaRPr lang="es-ES_tradnl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683250" y="47561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5594350" y="4240213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5594350" y="3713163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5594350" y="318452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5594350" y="265747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0" name="Rectangle 52"/>
            <p:cNvSpPr>
              <a:spLocks noChangeArrowheads="1"/>
            </p:cNvSpPr>
            <p:nvPr/>
          </p:nvSpPr>
          <p:spPr bwMode="auto">
            <a:xfrm>
              <a:off x="5652396" y="5148263"/>
              <a:ext cx="321607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CV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,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pre-TARV</a:t>
              </a:r>
              <a:endParaRPr lang="es-ES_tradnl" sz="14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     </a:t>
              </a:r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(</a:t>
              </a:r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23 pacientes con TDF/FTC/RPV y 14 IP/r   </a:t>
              </a:r>
              <a:endParaRPr lang="es-ES_tradnl" sz="1200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     excluidos del analisis </a:t>
              </a:r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[</a:t>
              </a:r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data no </a:t>
              </a:r>
              <a:r>
                <a:rPr lang="es-ES_tradnl" sz="1200" smtClean="0">
                  <a:solidFill>
                    <a:srgbClr val="000066"/>
                  </a:solidFill>
                  <a:ea typeface="ＭＳ Ｐゴシック" pitchFamily="34" charset="-128"/>
                </a:rPr>
                <a:t>disponible)</a:t>
              </a:r>
              <a:endParaRPr lang="es-ES_tradnl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1" name="Rectangle 53"/>
            <p:cNvSpPr>
              <a:spLocks noChangeArrowheads="1"/>
            </p:cNvSpPr>
            <p:nvPr/>
          </p:nvSpPr>
          <p:spPr bwMode="auto">
            <a:xfrm>
              <a:off x="7445375" y="4906963"/>
              <a:ext cx="11826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400" u="sng" smtClean="0">
                  <a:solidFill>
                    <a:srgbClr val="000066"/>
                  </a:solidFill>
                  <a:ea typeface="ＭＳ Ｐゴシック" pitchFamily="34" charset="-128"/>
                </a:rPr>
                <a:t>&gt;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 100 000 </a:t>
              </a: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c/ml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2" name="Rectangle 52"/>
            <p:cNvSpPr>
              <a:spLocks noChangeArrowheads="1"/>
            </p:cNvSpPr>
            <p:nvPr/>
          </p:nvSpPr>
          <p:spPr bwMode="auto">
            <a:xfrm>
              <a:off x="5870575" y="4908550"/>
              <a:ext cx="11826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&lt; 100 000 c/ml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27693" name="ZoneTexte 46"/>
            <p:cNvSpPr txBox="1">
              <a:spLocks noChangeArrowheads="1"/>
            </p:cNvSpPr>
            <p:nvPr/>
          </p:nvSpPr>
          <p:spPr bwMode="auto">
            <a:xfrm>
              <a:off x="5972175" y="4373563"/>
              <a:ext cx="4587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152/</a:t>
              </a:r>
            </a:p>
            <a:p>
              <a:pPr algn="ctr">
                <a:defRPr/>
              </a:pPr>
              <a:r>
                <a:rPr lang="es-ES_tradnl" sz="1050" b="1" smtClean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160</a:t>
              </a:r>
              <a:endParaRPr lang="es-ES_tradnl" sz="1050" b="1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694" name="ZoneTexte 47"/>
            <p:cNvSpPr txBox="1">
              <a:spLocks noChangeArrowheads="1"/>
            </p:cNvSpPr>
            <p:nvPr/>
          </p:nvSpPr>
          <p:spPr bwMode="auto">
            <a:xfrm>
              <a:off x="6575425" y="4373563"/>
              <a:ext cx="3794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83/</a:t>
              </a:r>
            </a:p>
            <a:p>
              <a:pPr algn="ctr">
                <a:defRPr/>
              </a:pPr>
              <a:r>
                <a:rPr lang="es-ES_tradnl" sz="1050" b="1" smtClean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93</a:t>
              </a:r>
              <a:endParaRPr lang="es-ES_tradnl" sz="1050" b="1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695" name="ZoneTexte 48"/>
            <p:cNvSpPr txBox="1">
              <a:spLocks noChangeArrowheads="1"/>
            </p:cNvSpPr>
            <p:nvPr/>
          </p:nvSpPr>
          <p:spPr bwMode="auto">
            <a:xfrm>
              <a:off x="8112125" y="4373563"/>
              <a:ext cx="3794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48/</a:t>
              </a:r>
            </a:p>
            <a:p>
              <a:pPr algn="ctr">
                <a:defRPr/>
              </a:pPr>
              <a:r>
                <a:rPr lang="es-ES_tradnl" sz="1050" b="1" smtClean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  <a:endParaRPr lang="es-ES_tradnl" sz="1050" b="1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27696" name="ZoneTexte 49"/>
            <p:cNvSpPr txBox="1">
              <a:spLocks noChangeArrowheads="1"/>
            </p:cNvSpPr>
            <p:nvPr/>
          </p:nvSpPr>
          <p:spPr bwMode="auto">
            <a:xfrm>
              <a:off x="7496175" y="4373563"/>
              <a:ext cx="4587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128/</a:t>
              </a:r>
            </a:p>
            <a:p>
              <a:pPr algn="ctr">
                <a:defRPr/>
              </a:pPr>
              <a:r>
                <a:rPr lang="es-ES_tradnl" sz="1050" b="1" smtClean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134</a:t>
              </a:r>
              <a:endParaRPr lang="es-ES_tradnl" sz="1050" b="1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710238" y="1947863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100" smtClean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  <a:endParaRPr lang="es-ES_tradnl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5819775" y="4843463"/>
              <a:ext cx="28336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5848350" y="2195513"/>
              <a:ext cx="0" cy="264001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5778500" y="2781300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5780088" y="32924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5781675" y="38004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5768975" y="43338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 bwMode="auto">
            <a:xfrm>
              <a:off x="5780425" y="2239200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u contenu 3"/>
          <p:cNvSpPr>
            <a:spLocks noGrp="1"/>
          </p:cNvSpPr>
          <p:nvPr>
            <p:ph idx="1"/>
          </p:nvPr>
        </p:nvSpPr>
        <p:spPr>
          <a:xfrm>
            <a:off x="50800" y="1200150"/>
            <a:ext cx="9024938" cy="5160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_tradnl" sz="2400" b="1" dirty="0" smtClean="0">
                <a:latin typeface="Calibri" pitchFamily="34" charset="0"/>
                <a:ea typeface="ＭＳ Ｐゴシック" pitchFamily="34" charset="-128"/>
              </a:rPr>
              <a:t>Entre los 24 pacientes con la mutación K103N en el genotipo histórico</a:t>
            </a:r>
          </a:p>
          <a:p>
            <a:pPr lvl="1">
              <a:spcBef>
                <a:spcPts val="0"/>
              </a:spcBef>
            </a:pPr>
            <a:r>
              <a:rPr lang="es-ES_tradnl" sz="2000" dirty="0" smtClean="0">
                <a:ea typeface="ＭＳ Ｐゴシック" pitchFamily="34" charset="-128"/>
              </a:rPr>
              <a:t>18 en la rama de cambio inmediato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Todos mantuvieron CV &lt; 50 c/ml a S24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1 fallo virológico a S48 (mutaciones pre existentes : K103N + V179I, emergencia : M184V, E138K y V108V/I)</a:t>
            </a:r>
          </a:p>
          <a:p>
            <a:pPr lvl="1">
              <a:spcBef>
                <a:spcPts val="0"/>
              </a:spcBef>
            </a:pPr>
            <a:r>
              <a:rPr lang="es-ES_tradnl" sz="2000" dirty="0" smtClean="0">
                <a:ea typeface="ＭＳ Ｐゴシック" pitchFamily="34" charset="-128"/>
              </a:rPr>
              <a:t>6 en la rama de cambio diferido 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5 mantuvieron CV &lt; 50 c/ml a S48 (24 semanas después del cambio)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1 sin datos a S48 (CV &lt; 50 c/ml en la ultima visita del estudio)</a:t>
            </a:r>
          </a:p>
          <a:p>
            <a:pPr lvl="2">
              <a:spcBef>
                <a:spcPts val="0"/>
              </a:spcBef>
            </a:pP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es-ES_tradnl" sz="2400" b="1" dirty="0" smtClean="0">
                <a:latin typeface="Calibri" pitchFamily="34" charset="0"/>
                <a:ea typeface="ＭＳ Ｐゴシック" pitchFamily="34" charset="-128"/>
              </a:rPr>
              <a:t>Fallo virológico en TDF/FTC/RPV, N = 7 (1.5%)	</a:t>
            </a:r>
          </a:p>
          <a:p>
            <a:pPr lvl="1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3 sin emergencia de mutaciones de resistencia </a:t>
            </a:r>
          </a:p>
          <a:p>
            <a:pPr lvl="1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4 con emergencia de mutaciones de resistencia 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K103N + L100I + M184I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M184I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E138E/K + M184M/V</a:t>
            </a:r>
          </a:p>
          <a:p>
            <a:pPr lvl="2">
              <a:spcBef>
                <a:spcPts val="0"/>
              </a:spcBef>
            </a:pPr>
            <a:r>
              <a:rPr lang="es-ES_tradnl" sz="1800" dirty="0" smtClean="0">
                <a:ea typeface="ＭＳ Ｐゴシック" pitchFamily="34" charset="-128"/>
              </a:rPr>
              <a:t>E138K + V108V/I + M184V</a:t>
            </a:r>
          </a:p>
          <a:p>
            <a:pPr lvl="2">
              <a:spcBef>
                <a:spcPts val="0"/>
              </a:spcBef>
            </a:pPr>
            <a:endParaRPr lang="es-ES_tradnl" sz="1800" dirty="0" smtClean="0"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9093200" cy="91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endParaRPr lang="fr-FR" sz="3200" b="1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defTabSz="914400" eaLnBrk="0" hangingPunct="0">
              <a:defRPr/>
            </a:pP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Estudio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SPIRIT: 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cambio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IP/r + 2 NRTI a TDF/FTC/RPV</a:t>
            </a:r>
            <a:endParaRPr lang="fr-FR" sz="32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  <a:p>
            <a:pPr defTabSz="914400" eaLnBrk="0" hangingPunct="0">
              <a:defRPr/>
            </a:pPr>
            <a:endParaRPr lang="fr-FR" sz="3200" b="1" kern="0" dirty="0">
              <a:solidFill>
                <a:srgbClr val="333399"/>
              </a:solidFill>
              <a:latin typeface="Calibri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31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331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58"/>
          <p:cNvSpPr txBox="1">
            <a:spLocks noChangeArrowheads="1"/>
          </p:cNvSpPr>
          <p:nvPr/>
        </p:nvSpPr>
        <p:spPr bwMode="auto">
          <a:xfrm>
            <a:off x="4819758" y="1281113"/>
            <a:ext cx="3808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Media </a:t>
            </a:r>
            <a:r>
              <a:rPr lang="es-ES_tradnl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de cambio desde el basal a </a:t>
            </a:r>
            <a:r>
              <a:rPr lang="es-ES_tradnl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S24</a:t>
            </a:r>
            <a:endParaRPr lang="es-ES_tradnl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439" name="Espace réservé du contenu 79"/>
          <p:cNvSpPr>
            <a:spLocks noGrp="1"/>
          </p:cNvSpPr>
          <p:nvPr>
            <p:ph idx="1"/>
          </p:nvPr>
        </p:nvSpPr>
        <p:spPr>
          <a:xfrm>
            <a:off x="50799" y="1295400"/>
            <a:ext cx="4765675" cy="2344738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C00000"/>
              </a:buClr>
              <a:buFontTx/>
              <a:buChar char="•"/>
            </a:pPr>
            <a:r>
              <a:rPr lang="es-ES_tradnl" sz="1800" b="1" dirty="0" smtClean="0">
                <a:latin typeface="Calibri" pitchFamily="34" charset="0"/>
                <a:ea typeface="ＭＳ Ｐゴシック" pitchFamily="34" charset="-128"/>
              </a:rPr>
              <a:t>Discontinuación por eventos adversos (S24)</a:t>
            </a:r>
          </a:p>
          <a:p>
            <a:pPr lvl="1">
              <a:spcBef>
                <a:spcPct val="0"/>
              </a:spcBef>
              <a:buClr>
                <a:srgbClr val="C00000"/>
              </a:buClr>
            </a:pPr>
            <a:r>
              <a:rPr lang="es-ES_tradnl" sz="1800" dirty="0" smtClean="0">
                <a:ea typeface="ＭＳ Ｐゴシック" pitchFamily="34" charset="-128"/>
              </a:rPr>
              <a:t>TDF/FTC/RPV, N = 6</a:t>
            </a:r>
          </a:p>
          <a:p>
            <a:pPr lvl="2">
              <a:spcBef>
                <a:spcPct val="0"/>
              </a:spcBef>
              <a:buClr>
                <a:srgbClr val="C00000"/>
              </a:buClr>
            </a:pPr>
            <a:r>
              <a:rPr lang="es-ES_tradnl" dirty="0" err="1" smtClean="0">
                <a:ea typeface="ＭＳ Ｐゴシック" pitchFamily="34" charset="-128"/>
              </a:rPr>
              <a:t>T</a:t>
            </a:r>
            <a:r>
              <a:rPr lang="es-ES_tradnl" dirty="0" err="1" smtClean="0">
                <a:ea typeface="ＭＳ Ｐゴシック" pitchFamily="34" charset="-128"/>
              </a:rPr>
              <a:t>ubulopatîa</a:t>
            </a:r>
            <a:r>
              <a:rPr lang="es-ES_tradnl" dirty="0" smtClean="0">
                <a:ea typeface="ＭＳ Ｐゴシック" pitchFamily="34" charset="-128"/>
              </a:rPr>
              <a:t>, N = 1</a:t>
            </a:r>
          </a:p>
          <a:p>
            <a:pPr lvl="2">
              <a:spcBef>
                <a:spcPct val="0"/>
              </a:spcBef>
              <a:buClr>
                <a:srgbClr val="C00000"/>
              </a:buClr>
            </a:pPr>
            <a:r>
              <a:rPr lang="es-ES_tradnl" dirty="0" smtClean="0">
                <a:ea typeface="ＭＳ Ｐゴシック" pitchFamily="34" charset="-128"/>
              </a:rPr>
              <a:t>Eventos </a:t>
            </a:r>
            <a:r>
              <a:rPr lang="es-ES_tradnl" dirty="0" err="1" smtClean="0">
                <a:ea typeface="ＭＳ Ｐゴシック" pitchFamily="34" charset="-128"/>
              </a:rPr>
              <a:t>neuropsiquiátricos</a:t>
            </a:r>
            <a:r>
              <a:rPr lang="es-ES_tradnl" dirty="0" smtClean="0">
                <a:ea typeface="ＭＳ Ｐゴシック" pitchFamily="34" charset="-128"/>
              </a:rPr>
              <a:t>, N = 4 (depresión, cefalea, insomnio, </a:t>
            </a:r>
            <a:br>
              <a:rPr lang="es-ES_tradnl" dirty="0" smtClean="0">
                <a:ea typeface="ＭＳ Ｐゴシック" pitchFamily="34" charset="-128"/>
              </a:rPr>
            </a:br>
            <a:r>
              <a:rPr lang="es-ES_tradnl" dirty="0" smtClean="0">
                <a:ea typeface="ＭＳ Ｐゴシック" pitchFamily="34" charset="-128"/>
              </a:rPr>
              <a:t>evento psiquiátrico)</a:t>
            </a:r>
            <a:endParaRPr lang="es-ES_tradnl" sz="1800" dirty="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buClr>
                <a:srgbClr val="C00000"/>
              </a:buClr>
            </a:pPr>
            <a:r>
              <a:rPr lang="es-ES_tradnl" sz="1800" dirty="0" smtClean="0">
                <a:ea typeface="ＭＳ Ｐゴシック" pitchFamily="34" charset="-128"/>
              </a:rPr>
              <a:t>2 NRTI + IP/r, N = 0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endParaRPr lang="es-ES_tradnl" sz="10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s-ES_tradnl" sz="1800" b="1" dirty="0" smtClean="0">
                <a:latin typeface="Calibri" pitchFamily="34" charset="0"/>
                <a:ea typeface="ＭＳ Ｐゴシック" pitchFamily="34" charset="-128"/>
              </a:rPr>
              <a:t>Disminución mas significativa del FG </a:t>
            </a:r>
            <a:br>
              <a:rPr lang="es-ES_tradnl" sz="18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s-ES_tradnl" sz="1800" b="1" dirty="0" smtClean="0">
                <a:latin typeface="Calibri" pitchFamily="34" charset="0"/>
                <a:ea typeface="ＭＳ Ｐゴシック" pitchFamily="34" charset="-128"/>
              </a:rPr>
              <a:t>con RPV  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r>
              <a:rPr lang="es-ES_tradnl" sz="1800" b="1" dirty="0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endParaRPr lang="es-ES_tradnl" sz="1800" b="1" dirty="0" smtClean="0">
              <a:solidFill>
                <a:srgbClr val="CC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80" name="Groupe 79"/>
          <p:cNvGrpSpPr/>
          <p:nvPr/>
        </p:nvGrpSpPr>
        <p:grpSpPr>
          <a:xfrm>
            <a:off x="4448636" y="1831975"/>
            <a:ext cx="4587414" cy="3931067"/>
            <a:chOff x="4222750" y="1831975"/>
            <a:chExt cx="4813300" cy="3931067"/>
          </a:xfrm>
        </p:grpSpPr>
        <p:sp>
          <p:nvSpPr>
            <p:cNvPr id="15361" name="AutoShape 165"/>
            <p:cNvSpPr>
              <a:spLocks noChangeArrowheads="1"/>
            </p:cNvSpPr>
            <p:nvPr/>
          </p:nvSpPr>
          <p:spPr bwMode="auto">
            <a:xfrm>
              <a:off x="4908550" y="5422900"/>
              <a:ext cx="33766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ES_tradnl" sz="28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385" name="Freeform 12"/>
            <p:cNvSpPr>
              <a:spLocks/>
            </p:cNvSpPr>
            <p:nvPr/>
          </p:nvSpPr>
          <p:spPr bwMode="auto">
            <a:xfrm>
              <a:off x="4533900" y="2414588"/>
              <a:ext cx="101600" cy="371475"/>
            </a:xfrm>
            <a:custGeom>
              <a:avLst/>
              <a:gdLst>
                <a:gd name="T0" fmla="*/ 0 w 89"/>
                <a:gd name="T1" fmla="*/ 0 h 328"/>
                <a:gd name="T2" fmla="*/ 2147483647 w 89"/>
                <a:gd name="T3" fmla="*/ 0 h 328"/>
                <a:gd name="T4" fmla="*/ 2147483647 w 89"/>
                <a:gd name="T5" fmla="*/ 2147483647 h 328"/>
                <a:gd name="T6" fmla="*/ 0 60000 65536"/>
                <a:gd name="T7" fmla="*/ 0 60000 65536"/>
                <a:gd name="T8" fmla="*/ 0 60000 65536"/>
                <a:gd name="T9" fmla="*/ 0 w 89"/>
                <a:gd name="T10" fmla="*/ 0 h 328"/>
                <a:gd name="T11" fmla="*/ 89 w 89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9" h="328">
                  <a:moveTo>
                    <a:pt x="0" y="0"/>
                  </a:moveTo>
                  <a:lnTo>
                    <a:pt x="89" y="0"/>
                  </a:lnTo>
                  <a:lnTo>
                    <a:pt x="89" y="328"/>
                  </a:lnTo>
                </a:path>
              </a:pathLst>
            </a:cu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86" name="Line 13"/>
            <p:cNvSpPr>
              <a:spLocks noChangeShapeType="1"/>
            </p:cNvSpPr>
            <p:nvPr/>
          </p:nvSpPr>
          <p:spPr bwMode="auto">
            <a:xfrm>
              <a:off x="4533900" y="278606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87" name="Line 14"/>
            <p:cNvSpPr>
              <a:spLocks noChangeShapeType="1"/>
            </p:cNvSpPr>
            <p:nvPr/>
          </p:nvSpPr>
          <p:spPr bwMode="auto">
            <a:xfrm>
              <a:off x="4533900" y="351948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88" name="Line 15"/>
            <p:cNvSpPr>
              <a:spLocks noChangeShapeType="1"/>
            </p:cNvSpPr>
            <p:nvPr/>
          </p:nvSpPr>
          <p:spPr bwMode="auto">
            <a:xfrm flipV="1">
              <a:off x="4635500" y="3151188"/>
              <a:ext cx="0" cy="36830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89" name="Line 16"/>
            <p:cNvSpPr>
              <a:spLocks noChangeShapeType="1"/>
            </p:cNvSpPr>
            <p:nvPr/>
          </p:nvSpPr>
          <p:spPr bwMode="auto">
            <a:xfrm>
              <a:off x="4533900" y="315118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0" name="Line 17"/>
            <p:cNvSpPr>
              <a:spLocks noChangeShapeType="1"/>
            </p:cNvSpPr>
            <p:nvPr/>
          </p:nvSpPr>
          <p:spPr bwMode="auto">
            <a:xfrm>
              <a:off x="4533900" y="3886200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1" name="Line 18"/>
            <p:cNvSpPr>
              <a:spLocks noChangeShapeType="1"/>
            </p:cNvSpPr>
            <p:nvPr/>
          </p:nvSpPr>
          <p:spPr bwMode="auto">
            <a:xfrm flipV="1">
              <a:off x="4635500" y="3519488"/>
              <a:ext cx="0" cy="366712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2" name="Line 19"/>
            <p:cNvSpPr>
              <a:spLocks noChangeShapeType="1"/>
            </p:cNvSpPr>
            <p:nvPr/>
          </p:nvSpPr>
          <p:spPr bwMode="auto">
            <a:xfrm>
              <a:off x="4533900" y="418941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3" name="Line 20"/>
            <p:cNvSpPr>
              <a:spLocks noChangeShapeType="1"/>
            </p:cNvSpPr>
            <p:nvPr/>
          </p:nvSpPr>
          <p:spPr bwMode="auto">
            <a:xfrm>
              <a:off x="4533900" y="462121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4" name="Line 21"/>
            <p:cNvSpPr>
              <a:spLocks noChangeShapeType="1"/>
            </p:cNvSpPr>
            <p:nvPr/>
          </p:nvSpPr>
          <p:spPr bwMode="auto">
            <a:xfrm flipV="1">
              <a:off x="4635500" y="4254500"/>
              <a:ext cx="0" cy="366713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5" name="Line 22"/>
            <p:cNvSpPr>
              <a:spLocks noChangeShapeType="1"/>
            </p:cNvSpPr>
            <p:nvPr/>
          </p:nvSpPr>
          <p:spPr bwMode="auto">
            <a:xfrm flipV="1">
              <a:off x="4635500" y="3886200"/>
              <a:ext cx="0" cy="36830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6" name="Line 23"/>
            <p:cNvSpPr>
              <a:spLocks noChangeShapeType="1"/>
            </p:cNvSpPr>
            <p:nvPr/>
          </p:nvSpPr>
          <p:spPr bwMode="auto">
            <a:xfrm flipV="1">
              <a:off x="4635500" y="2786063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7" name="Line 24"/>
            <p:cNvSpPr>
              <a:spLocks noChangeShapeType="1"/>
            </p:cNvSpPr>
            <p:nvPr/>
          </p:nvSpPr>
          <p:spPr bwMode="auto">
            <a:xfrm>
              <a:off x="4533900" y="498633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8" name="Line 25"/>
            <p:cNvSpPr>
              <a:spLocks noChangeShapeType="1"/>
            </p:cNvSpPr>
            <p:nvPr/>
          </p:nvSpPr>
          <p:spPr bwMode="auto">
            <a:xfrm flipV="1">
              <a:off x="4635500" y="4986338"/>
              <a:ext cx="0" cy="95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399" name="Line 26"/>
            <p:cNvSpPr>
              <a:spLocks noChangeShapeType="1"/>
            </p:cNvSpPr>
            <p:nvPr/>
          </p:nvSpPr>
          <p:spPr bwMode="auto">
            <a:xfrm flipV="1">
              <a:off x="4635500" y="4621213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00" name="Line 27"/>
            <p:cNvSpPr>
              <a:spLocks noChangeShapeType="1"/>
            </p:cNvSpPr>
            <p:nvPr/>
          </p:nvSpPr>
          <p:spPr bwMode="auto">
            <a:xfrm flipV="1">
              <a:off x="4635500" y="2786063"/>
              <a:ext cx="4302125" cy="0"/>
            </a:xfrm>
            <a:prstGeom prst="line">
              <a:avLst/>
            </a:prstGeom>
            <a:noFill/>
            <a:ln w="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01" name="Rectangle 28"/>
            <p:cNvSpPr>
              <a:spLocks noChangeArrowheads="1"/>
            </p:cNvSpPr>
            <p:nvPr/>
          </p:nvSpPr>
          <p:spPr bwMode="auto">
            <a:xfrm>
              <a:off x="4816475" y="2786063"/>
              <a:ext cx="244475" cy="92392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2" name="Freeform 29"/>
            <p:cNvSpPr>
              <a:spLocks/>
            </p:cNvSpPr>
            <p:nvPr/>
          </p:nvSpPr>
          <p:spPr bwMode="auto">
            <a:xfrm>
              <a:off x="5694363" y="2786063"/>
              <a:ext cx="244475" cy="579437"/>
            </a:xfrm>
            <a:custGeom>
              <a:avLst/>
              <a:gdLst>
                <a:gd name="T0" fmla="*/ 2147483647 w 216"/>
                <a:gd name="T1" fmla="*/ 0 h 512"/>
                <a:gd name="T2" fmla="*/ 0 w 216"/>
                <a:gd name="T3" fmla="*/ 0 h 512"/>
                <a:gd name="T4" fmla="*/ 0 w 216"/>
                <a:gd name="T5" fmla="*/ 2147483647 h 512"/>
                <a:gd name="T6" fmla="*/ 2147483647 w 216"/>
                <a:gd name="T7" fmla="*/ 2147483647 h 512"/>
                <a:gd name="T8" fmla="*/ 2147483647 w 216"/>
                <a:gd name="T9" fmla="*/ 0 h 512"/>
                <a:gd name="T10" fmla="*/ 2147483647 w 216"/>
                <a:gd name="T11" fmla="*/ 0 h 5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"/>
                <a:gd name="T19" fmla="*/ 0 h 512"/>
                <a:gd name="T20" fmla="*/ 216 w 216"/>
                <a:gd name="T21" fmla="*/ 512 h 5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" h="512">
                  <a:moveTo>
                    <a:pt x="216" y="0"/>
                  </a:moveTo>
                  <a:lnTo>
                    <a:pt x="0" y="0"/>
                  </a:lnTo>
                  <a:lnTo>
                    <a:pt x="0" y="512"/>
                  </a:lnTo>
                  <a:lnTo>
                    <a:pt x="216" y="51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03" name="Freeform 30"/>
            <p:cNvSpPr>
              <a:spLocks/>
            </p:cNvSpPr>
            <p:nvPr/>
          </p:nvSpPr>
          <p:spPr bwMode="auto">
            <a:xfrm>
              <a:off x="5078413" y="2786063"/>
              <a:ext cx="244475" cy="50800"/>
            </a:xfrm>
            <a:custGeom>
              <a:avLst/>
              <a:gdLst>
                <a:gd name="T0" fmla="*/ 0 w 215"/>
                <a:gd name="T1" fmla="*/ 0 h 45"/>
                <a:gd name="T2" fmla="*/ 0 w 215"/>
                <a:gd name="T3" fmla="*/ 2147483647 h 45"/>
                <a:gd name="T4" fmla="*/ 2147483647 w 215"/>
                <a:gd name="T5" fmla="*/ 2147483647 h 45"/>
                <a:gd name="T6" fmla="*/ 2147483647 w 215"/>
                <a:gd name="T7" fmla="*/ 0 h 45"/>
                <a:gd name="T8" fmla="*/ 0 w 215"/>
                <a:gd name="T9" fmla="*/ 0 h 45"/>
                <a:gd name="T10" fmla="*/ 0 w 215"/>
                <a:gd name="T11" fmla="*/ 0 h 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5"/>
                <a:gd name="T19" fmla="*/ 0 h 45"/>
                <a:gd name="T20" fmla="*/ 215 w 215"/>
                <a:gd name="T21" fmla="*/ 45 h 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5" h="45">
                  <a:moveTo>
                    <a:pt x="0" y="0"/>
                  </a:moveTo>
                  <a:lnTo>
                    <a:pt x="0" y="45"/>
                  </a:lnTo>
                  <a:lnTo>
                    <a:pt x="215" y="45"/>
                  </a:lnTo>
                  <a:lnTo>
                    <a:pt x="2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04" name="Rectangle 31"/>
            <p:cNvSpPr>
              <a:spLocks noChangeArrowheads="1"/>
            </p:cNvSpPr>
            <p:nvPr/>
          </p:nvSpPr>
          <p:spPr bwMode="auto">
            <a:xfrm>
              <a:off x="6827838" y="2646363"/>
              <a:ext cx="242887" cy="149225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5" name="Rectangle 32"/>
            <p:cNvSpPr>
              <a:spLocks noChangeArrowheads="1"/>
            </p:cNvSpPr>
            <p:nvPr/>
          </p:nvSpPr>
          <p:spPr bwMode="auto">
            <a:xfrm>
              <a:off x="6564313" y="2786063"/>
              <a:ext cx="246062" cy="19462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6" name="Rectangle 33"/>
            <p:cNvSpPr>
              <a:spLocks noChangeArrowheads="1"/>
            </p:cNvSpPr>
            <p:nvPr/>
          </p:nvSpPr>
          <p:spPr bwMode="auto">
            <a:xfrm>
              <a:off x="7432675" y="2786063"/>
              <a:ext cx="246063" cy="1555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7" name="Rectangle 34"/>
            <p:cNvSpPr>
              <a:spLocks noChangeArrowheads="1"/>
            </p:cNvSpPr>
            <p:nvPr/>
          </p:nvSpPr>
          <p:spPr bwMode="auto">
            <a:xfrm>
              <a:off x="7696200" y="2786063"/>
              <a:ext cx="244475" cy="49212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8" name="Rectangle 35"/>
            <p:cNvSpPr>
              <a:spLocks noChangeArrowheads="1"/>
            </p:cNvSpPr>
            <p:nvPr/>
          </p:nvSpPr>
          <p:spPr bwMode="auto">
            <a:xfrm>
              <a:off x="8321675" y="2786063"/>
              <a:ext cx="244475" cy="725487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9" name="Rectangle 36"/>
            <p:cNvSpPr>
              <a:spLocks noChangeArrowheads="1"/>
            </p:cNvSpPr>
            <p:nvPr/>
          </p:nvSpPr>
          <p:spPr bwMode="auto">
            <a:xfrm>
              <a:off x="6704013" y="5491163"/>
              <a:ext cx="207962" cy="204787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0" name="Rectangle 37"/>
            <p:cNvSpPr>
              <a:spLocks noChangeArrowheads="1"/>
            </p:cNvSpPr>
            <p:nvPr/>
          </p:nvSpPr>
          <p:spPr bwMode="auto">
            <a:xfrm>
              <a:off x="5068888" y="5489575"/>
              <a:ext cx="209550" cy="2063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1" name="ZoneTexte 27650"/>
            <p:cNvSpPr txBox="1">
              <a:spLocks noChangeArrowheads="1"/>
            </p:cNvSpPr>
            <p:nvPr/>
          </p:nvSpPr>
          <p:spPr bwMode="auto">
            <a:xfrm>
              <a:off x="4222750" y="4868863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-60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2" name="ZoneTexte 38"/>
            <p:cNvSpPr txBox="1">
              <a:spLocks noChangeArrowheads="1"/>
            </p:cNvSpPr>
            <p:nvPr/>
          </p:nvSpPr>
          <p:spPr bwMode="auto">
            <a:xfrm>
              <a:off x="4222750" y="4500563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-50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3" name="ZoneTexte 39"/>
            <p:cNvSpPr txBox="1">
              <a:spLocks noChangeArrowheads="1"/>
            </p:cNvSpPr>
            <p:nvPr/>
          </p:nvSpPr>
          <p:spPr bwMode="auto">
            <a:xfrm>
              <a:off x="4222750" y="4133850"/>
              <a:ext cx="3683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-40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4" name="ZoneTexte 40"/>
            <p:cNvSpPr txBox="1">
              <a:spLocks noChangeArrowheads="1"/>
            </p:cNvSpPr>
            <p:nvPr/>
          </p:nvSpPr>
          <p:spPr bwMode="auto">
            <a:xfrm>
              <a:off x="4222750" y="3765550"/>
              <a:ext cx="3683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-30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5" name="ZoneTexte 41"/>
            <p:cNvSpPr txBox="1">
              <a:spLocks noChangeArrowheads="1"/>
            </p:cNvSpPr>
            <p:nvPr/>
          </p:nvSpPr>
          <p:spPr bwMode="auto">
            <a:xfrm>
              <a:off x="4222750" y="3398838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-20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6" name="ZoneTexte 42"/>
            <p:cNvSpPr txBox="1">
              <a:spLocks noChangeArrowheads="1"/>
            </p:cNvSpPr>
            <p:nvPr/>
          </p:nvSpPr>
          <p:spPr bwMode="auto">
            <a:xfrm>
              <a:off x="4222750" y="3030538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-10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7" name="ZoneTexte 43"/>
            <p:cNvSpPr txBox="1">
              <a:spLocks noChangeArrowheads="1"/>
            </p:cNvSpPr>
            <p:nvPr/>
          </p:nvSpPr>
          <p:spPr bwMode="auto">
            <a:xfrm>
              <a:off x="4337050" y="2662238"/>
              <a:ext cx="2540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8" name="ZoneTexte 44"/>
            <p:cNvSpPr txBox="1">
              <a:spLocks noChangeArrowheads="1"/>
            </p:cNvSpPr>
            <p:nvPr/>
          </p:nvSpPr>
          <p:spPr bwMode="auto">
            <a:xfrm>
              <a:off x="4265613" y="2290763"/>
              <a:ext cx="325437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  <a:ea typeface="ＭＳ Ｐゴシック" pitchFamily="34" charset="-128"/>
                </a:rPr>
                <a:t>10</a:t>
              </a:r>
              <a:endParaRPr lang="es-ES_tradnl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2" name="ZoneTexte 45"/>
            <p:cNvSpPr txBox="1">
              <a:spLocks noChangeArrowheads="1"/>
            </p:cNvSpPr>
            <p:nvPr/>
          </p:nvSpPr>
          <p:spPr bwMode="auto">
            <a:xfrm>
              <a:off x="4735513" y="3751263"/>
              <a:ext cx="41751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- 25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3" name="ZoneTexte 46"/>
            <p:cNvSpPr txBox="1">
              <a:spLocks noChangeArrowheads="1"/>
            </p:cNvSpPr>
            <p:nvPr/>
          </p:nvSpPr>
          <p:spPr bwMode="auto">
            <a:xfrm>
              <a:off x="5029200" y="2952750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- 1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5421" name="ZoneTexte 47"/>
            <p:cNvSpPr txBox="1">
              <a:spLocks noChangeArrowheads="1"/>
            </p:cNvSpPr>
            <p:nvPr/>
          </p:nvSpPr>
          <p:spPr bwMode="auto">
            <a:xfrm>
              <a:off x="5622925" y="3408363"/>
              <a:ext cx="37782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000" b="1" smtClean="0">
                  <a:solidFill>
                    <a:srgbClr val="000066"/>
                  </a:solidFill>
                  <a:ea typeface="ＭＳ Ｐゴシック" pitchFamily="34" charset="-128"/>
                </a:rPr>
                <a:t>-16</a:t>
              </a:r>
              <a:endParaRPr lang="es-ES_tradnl" sz="10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" name="ZoneTexte 48"/>
            <p:cNvSpPr txBox="1">
              <a:spLocks noChangeArrowheads="1"/>
            </p:cNvSpPr>
            <p:nvPr/>
          </p:nvSpPr>
          <p:spPr bwMode="auto">
            <a:xfrm>
              <a:off x="5937250" y="2538413"/>
              <a:ext cx="2587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0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6" name="ZoneTexte 49"/>
            <p:cNvSpPr txBox="1">
              <a:spLocks noChangeArrowheads="1"/>
            </p:cNvSpPr>
            <p:nvPr/>
          </p:nvSpPr>
          <p:spPr bwMode="auto">
            <a:xfrm>
              <a:off x="6473825" y="4772025"/>
              <a:ext cx="41751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- 53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7" name="ZoneTexte 50"/>
            <p:cNvSpPr txBox="1">
              <a:spLocks noChangeArrowheads="1"/>
            </p:cNvSpPr>
            <p:nvPr/>
          </p:nvSpPr>
          <p:spPr bwMode="auto">
            <a:xfrm>
              <a:off x="6827838" y="2435225"/>
              <a:ext cx="2587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3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8" name="ZoneTexte 51"/>
            <p:cNvSpPr txBox="1">
              <a:spLocks noChangeArrowheads="1"/>
            </p:cNvSpPr>
            <p:nvPr/>
          </p:nvSpPr>
          <p:spPr bwMode="auto">
            <a:xfrm>
              <a:off x="7385050" y="2922588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- 4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9" name="ZoneTexte 52"/>
            <p:cNvSpPr txBox="1">
              <a:spLocks noChangeArrowheads="1"/>
            </p:cNvSpPr>
            <p:nvPr/>
          </p:nvSpPr>
          <p:spPr bwMode="auto">
            <a:xfrm>
              <a:off x="7653338" y="2819400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- 1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0" name="ZoneTexte 53"/>
            <p:cNvSpPr txBox="1">
              <a:spLocks noChangeArrowheads="1"/>
            </p:cNvSpPr>
            <p:nvPr/>
          </p:nvSpPr>
          <p:spPr bwMode="auto">
            <a:xfrm>
              <a:off x="8193088" y="3527425"/>
              <a:ext cx="528637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- 0.27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1" name="ZoneTexte 54"/>
            <p:cNvSpPr txBox="1">
              <a:spLocks noChangeArrowheads="1"/>
            </p:cNvSpPr>
            <p:nvPr/>
          </p:nvSpPr>
          <p:spPr bwMode="auto">
            <a:xfrm>
              <a:off x="8489950" y="2393950"/>
              <a:ext cx="44767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_tradnl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0.08</a:t>
              </a:r>
              <a:endParaRPr lang="es-ES_tradnl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5429" name="ZoneTexte 55"/>
            <p:cNvSpPr txBox="1">
              <a:spLocks noChangeArrowheads="1"/>
            </p:cNvSpPr>
            <p:nvPr/>
          </p:nvSpPr>
          <p:spPr bwMode="auto">
            <a:xfrm>
              <a:off x="7040648" y="4375150"/>
              <a:ext cx="17365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dirty="0" smtClean="0">
                  <a:solidFill>
                    <a:srgbClr val="000066"/>
                  </a:solidFill>
                  <a:ea typeface="ＭＳ Ｐゴシック" pitchFamily="34" charset="-128"/>
                </a:rPr>
                <a:t>P &lt; 0.001 para todas </a:t>
              </a:r>
              <a:br>
                <a:rPr lang="es-ES_tradnl" sz="1200" dirty="0" smtClean="0">
                  <a:solidFill>
                    <a:srgbClr val="000066"/>
                  </a:solidFill>
                  <a:ea typeface="ＭＳ Ｐゴシック" pitchFamily="34" charset="-128"/>
                </a:rPr>
              </a:br>
              <a:r>
                <a:rPr lang="es-ES_tradnl" sz="1200" dirty="0" smtClean="0">
                  <a:solidFill>
                    <a:srgbClr val="000066"/>
                  </a:solidFill>
                  <a:ea typeface="ＭＳ Ｐゴシック" pitchFamily="34" charset="-128"/>
                </a:rPr>
                <a:t>las comparaciones</a:t>
              </a:r>
              <a:endParaRPr lang="es-ES_tradnl" sz="1200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0" name="ZoneTexte 56"/>
            <p:cNvSpPr txBox="1">
              <a:spLocks noChangeArrowheads="1"/>
            </p:cNvSpPr>
            <p:nvPr/>
          </p:nvSpPr>
          <p:spPr bwMode="auto">
            <a:xfrm>
              <a:off x="6906459" y="5424488"/>
              <a:ext cx="12619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NRTI </a:t>
              </a:r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+ </a:t>
              </a:r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IP/r</a:t>
              </a:r>
              <a:endParaRPr lang="es-ES_tradnl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5431" name="ZoneTexte 57"/>
            <p:cNvSpPr txBox="1">
              <a:spLocks noChangeArrowheads="1"/>
            </p:cNvSpPr>
            <p:nvPr/>
          </p:nvSpPr>
          <p:spPr bwMode="auto">
            <a:xfrm>
              <a:off x="4533900" y="1831975"/>
              <a:ext cx="10350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_tradnl" sz="1400" b="1" dirty="0" smtClean="0">
                  <a:solidFill>
                    <a:srgbClr val="000066"/>
                  </a:solidFill>
                  <a:ea typeface="ＭＳ Ｐゴシック" pitchFamily="34" charset="-128"/>
                </a:rPr>
                <a:t>Col-total</a:t>
              </a:r>
            </a:p>
            <a:p>
              <a:pPr algn="ctr"/>
              <a:r>
                <a:rPr lang="es-ES_tradnl" sz="1400" dirty="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es-ES_tradnl" sz="1400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2" name="ZoneTexte 58"/>
            <p:cNvSpPr txBox="1">
              <a:spLocks noChangeArrowheads="1"/>
            </p:cNvSpPr>
            <p:nvPr/>
          </p:nvSpPr>
          <p:spPr bwMode="auto">
            <a:xfrm>
              <a:off x="5568950" y="1831975"/>
              <a:ext cx="739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/>
              </a:r>
              <a:b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</a:br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3" name="ZoneTexte 59"/>
            <p:cNvSpPr txBox="1">
              <a:spLocks noChangeArrowheads="1"/>
            </p:cNvSpPr>
            <p:nvPr/>
          </p:nvSpPr>
          <p:spPr bwMode="auto">
            <a:xfrm>
              <a:off x="6396038" y="1831975"/>
              <a:ext cx="739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TG</a:t>
              </a: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4" name="ZoneTexte 60"/>
            <p:cNvSpPr txBox="1">
              <a:spLocks noChangeArrowheads="1"/>
            </p:cNvSpPr>
            <p:nvPr/>
          </p:nvSpPr>
          <p:spPr bwMode="auto">
            <a:xfrm>
              <a:off x="7262813" y="1831975"/>
              <a:ext cx="74136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</a:p>
            <a:p>
              <a:pPr algn="ctr"/>
              <a:r>
                <a:rPr lang="es-ES_tradnl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es-ES_tradnl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5" name="ZoneTexte 61"/>
            <p:cNvSpPr txBox="1">
              <a:spLocks noChangeArrowheads="1"/>
            </p:cNvSpPr>
            <p:nvPr/>
          </p:nvSpPr>
          <p:spPr bwMode="auto">
            <a:xfrm>
              <a:off x="8088313" y="1831975"/>
              <a:ext cx="94773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Rapport</a:t>
              </a:r>
            </a:p>
            <a:p>
              <a:pPr algn="ctr"/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TC : </a:t>
              </a:r>
              <a:r>
                <a:rPr lang="es-ES_tradnl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HDL</a:t>
              </a:r>
              <a:endParaRPr lang="es-ES_tradnl" sz="14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6" name="ZoneTexte 56"/>
            <p:cNvSpPr txBox="1">
              <a:spLocks noChangeArrowheads="1"/>
            </p:cNvSpPr>
            <p:nvPr/>
          </p:nvSpPr>
          <p:spPr bwMode="auto">
            <a:xfrm>
              <a:off x="5294313" y="5424488"/>
              <a:ext cx="13255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TDF/FTC/RPV</a:t>
              </a:r>
              <a:endParaRPr lang="es-ES_tradnl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5437" name="Line 26"/>
            <p:cNvSpPr>
              <a:spLocks noChangeShapeType="1"/>
            </p:cNvSpPr>
            <p:nvPr/>
          </p:nvSpPr>
          <p:spPr bwMode="auto">
            <a:xfrm flipV="1">
              <a:off x="8204200" y="3146425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5438" name="Rectangle 31"/>
            <p:cNvSpPr>
              <a:spLocks noChangeArrowheads="1"/>
            </p:cNvSpPr>
            <p:nvPr/>
          </p:nvSpPr>
          <p:spPr bwMode="auto">
            <a:xfrm>
              <a:off x="8589963" y="2625725"/>
              <a:ext cx="242887" cy="149225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ES_tradnl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0" name="Connecteur droit 69"/>
            <p:cNvCxnSpPr/>
            <p:nvPr/>
          </p:nvCxnSpPr>
          <p:spPr bwMode="auto">
            <a:xfrm>
              <a:off x="4643438" y="2197100"/>
              <a:ext cx="0" cy="282892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4570413" y="2438400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4572000" y="27828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 bwMode="auto">
            <a:xfrm>
              <a:off x="4573588" y="31638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 bwMode="auto">
            <a:xfrm>
              <a:off x="4576763" y="38893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4562475" y="42687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 bwMode="auto">
            <a:xfrm>
              <a:off x="4584700" y="35226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 bwMode="auto">
            <a:xfrm>
              <a:off x="4567238" y="46259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 bwMode="auto">
            <a:xfrm>
              <a:off x="4567238" y="50371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itre 1"/>
          <p:cNvSpPr txBox="1">
            <a:spLocks/>
          </p:cNvSpPr>
          <p:nvPr/>
        </p:nvSpPr>
        <p:spPr bwMode="auto">
          <a:xfrm>
            <a:off x="50800" y="-147534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endParaRPr lang="fr-FR" sz="3200" b="1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defTabSz="914400" eaLnBrk="0" hangingPunct="0">
              <a:defRPr/>
            </a:pP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Estudio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SPIRIT: 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cambio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IP/r + 2 NRTI a TDF/FTC/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RPV</a:t>
            </a:r>
            <a:endParaRPr lang="fr-FR" sz="32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45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_tradnl" sz="1200" b="1" i="1" smtClean="0">
                <a:solidFill>
                  <a:srgbClr val="333399"/>
                </a:solidFill>
                <a:latin typeface="Cambria" pitchFamily="18" charset="0"/>
              </a:rPr>
              <a:t>SPIRIT</a:t>
            </a:r>
            <a:endParaRPr lang="es-ES_tradnl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5451" name="ZoneTexte 58"/>
          <p:cNvSpPr txBox="1">
            <a:spLocks noChangeArrowheads="1"/>
          </p:cNvSpPr>
          <p:nvPr/>
        </p:nvSpPr>
        <p:spPr bwMode="auto">
          <a:xfrm>
            <a:off x="393539" y="3958102"/>
            <a:ext cx="384279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Eventos adversos grado  3-4 </a:t>
            </a:r>
            <a:br>
              <a:rPr lang="es-ES_tradnl" sz="16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s-ES_tradnl" sz="16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y </a:t>
            </a:r>
            <a:r>
              <a:rPr lang="es-ES_tradnl" sz="16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anomalidades</a:t>
            </a:r>
            <a:r>
              <a:rPr lang="es-ES_tradnl" sz="16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de laboratorio a S48 </a:t>
            </a:r>
          </a:p>
          <a:p>
            <a:pPr algn="ctr"/>
            <a:endParaRPr lang="es-ES_tradnl" b="1" dirty="0">
              <a:solidFill>
                <a:srgbClr val="CC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45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ES_tradnl" sz="1200" i="1" smtClean="0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  <a:endParaRPr lang="es-ES_tradnl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aphicFrame>
        <p:nvGraphicFramePr>
          <p:cNvPr id="15454" name="Group 9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2119702"/>
              </p:ext>
            </p:extLst>
          </p:nvPr>
        </p:nvGraphicFramePr>
        <p:xfrm>
          <a:off x="190500" y="4610838"/>
          <a:ext cx="3779838" cy="1615542"/>
        </p:xfrm>
        <a:graphic>
          <a:graphicData uri="http://schemas.openxmlformats.org/drawingml/2006/table">
            <a:tbl>
              <a:tblPr/>
              <a:tblGrid>
                <a:gridCol w="1360508"/>
                <a:gridCol w="868101"/>
                <a:gridCol w="709854"/>
                <a:gridCol w="84137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1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Cambio inmediato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(a S48)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(a S24)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CC33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Eventos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adversos</a:t>
                      </a: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5.7 %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6.9 %</a:t>
                      </a: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7.9 %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Anormalidades de laboratorio</a:t>
                      </a: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8.8 %</a:t>
                      </a: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11.3 %</a:t>
                      </a:r>
                      <a:endParaRPr kumimoji="0" lang="es-ES_tradnl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15.2 %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 bwMode="auto">
          <a:xfrm>
            <a:off x="3221720" y="4662593"/>
            <a:ext cx="658800" cy="6711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lnSpc>
                <a:spcPts val="1120"/>
              </a:lnSpc>
            </a:pPr>
            <a:r>
              <a:rPr lang="es-ES_tradnl" sz="1100" dirty="0" smtClean="0">
                <a:ea typeface="ＭＳ Ｐゴシック" pitchFamily="34" charset="-128"/>
              </a:rPr>
              <a:t>RPV</a:t>
            </a:r>
          </a:p>
          <a:p>
            <a:pPr lvl="0" algn="ctr" defTabSz="914400">
              <a:lnSpc>
                <a:spcPts val="1120"/>
              </a:lnSpc>
            </a:pPr>
            <a:r>
              <a:rPr lang="es-ES_tradnl" sz="1100" dirty="0" smtClean="0">
                <a:ea typeface="ＭＳ Ｐゴシック" pitchFamily="34" charset="-128"/>
              </a:rPr>
              <a:t> Cambio diferido </a:t>
            </a:r>
            <a:br>
              <a:rPr lang="es-ES_tradnl" sz="1100" dirty="0" smtClean="0">
                <a:ea typeface="ＭＳ Ｐゴシック" pitchFamily="34" charset="-128"/>
              </a:rPr>
            </a:br>
            <a:r>
              <a:rPr lang="es-ES_tradnl" sz="1100" dirty="0" smtClean="0">
                <a:ea typeface="ＭＳ Ｐゴシック" pitchFamily="34" charset="-128"/>
              </a:rPr>
              <a:t>(a S24)</a:t>
            </a:r>
            <a:endParaRPr lang="es-ES_tradnl" sz="11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" y="1343910"/>
            <a:ext cx="8553450" cy="5115628"/>
          </a:xfrm>
        </p:spPr>
        <p:txBody>
          <a:bodyPr/>
          <a:lstStyle/>
          <a:p>
            <a:pPr>
              <a:spcBef>
                <a:spcPts val="1176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s-ES_tradnl" sz="2800" b="1" dirty="0" smtClean="0">
                <a:latin typeface="+mj-lt"/>
              </a:rPr>
              <a:t>Conclusión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s-ES_tradnl" sz="2000" dirty="0" smtClean="0">
                <a:latin typeface=""/>
              </a:rPr>
              <a:t>El cambio de un régimen con IP/r a TDF/FTC/RPV en pacientes virológicamente suprimidos, mantiene la supresión virológica con bajo riesgo de fallo, mejoría del colesterol total, LDL y triglicéridos 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s-ES_tradnl" sz="2000" dirty="0" smtClean="0"/>
              <a:t>Los pacientes deben estar virológicamente suprimidos en un régimen con  IP/r por, al menos, 6 meses previo al ingreso al estudio y sin fallo previo 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s-ES_tradnl" sz="2000" dirty="0" smtClean="0"/>
              <a:t>La CV </a:t>
            </a:r>
            <a:r>
              <a:rPr lang="es-ES_tradnl" sz="2000" dirty="0" err="1" smtClean="0"/>
              <a:t>pretratamiento</a:t>
            </a:r>
            <a:r>
              <a:rPr lang="es-ES_tradnl" sz="2000" dirty="0" smtClean="0"/>
              <a:t> (incluso en los pacientes </a:t>
            </a:r>
            <a:r>
              <a:rPr lang="es-ES_tradnl" sz="2000" dirty="0" err="1" smtClean="0"/>
              <a:t>naïve</a:t>
            </a:r>
            <a:r>
              <a:rPr lang="es-ES_tradnl" sz="2000" dirty="0" smtClean="0"/>
              <a:t> de ARV) no afectó el mantenimiento de la supresión viral después del cambio a TDF/FTC/RPV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s-ES_tradnl" sz="2000" dirty="0" smtClean="0"/>
              <a:t>La mutación histórica K103 (probablemente transmitida) no afectó la eficacia del cambio a TDF/FTC/RPV en los participantes del estudio </a:t>
            </a:r>
            <a:endParaRPr lang="es-ES_tradnl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endParaRPr lang="fr-FR" sz="3200" b="1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defTabSz="914400" eaLnBrk="0" hangingPunct="0">
              <a:defRPr/>
            </a:pP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Estudio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SPIRIT: 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c</a:t>
            </a:r>
            <a:r>
              <a:rPr lang="fr-FR" sz="32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ambio</a:t>
            </a:r>
            <a:r>
              <a:rPr lang="fr-FR" sz="32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IP/r + 2 NRTI a TDF/FTC/RPV</a:t>
            </a:r>
            <a:endParaRPr lang="fr-FR" sz="3200" b="1" kern="0" dirty="0">
              <a:solidFill>
                <a:srgbClr val="333399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  <a:p>
            <a:pPr defTabSz="914400" eaLnBrk="0" hangingPunct="0">
              <a:defRPr/>
            </a:pPr>
            <a:endParaRPr lang="fr-FR" sz="3200" b="1" kern="0" dirty="0">
              <a:solidFill>
                <a:srgbClr val="333399"/>
              </a:solidFill>
              <a:latin typeface="Calibri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741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858</Words>
  <Application>Microsoft Office PowerPoint</Application>
  <PresentationFormat>Affichage à l'écran (4:3)</PresentationFormat>
  <Paragraphs>231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ARV_trials_2014</vt:lpstr>
      <vt:lpstr>Cambio a TDF/FTC/RPV </vt:lpstr>
      <vt:lpstr>Estudio SPIRIT: cambio IP/r + 2 NRTI a TDF/FTC/RPV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Pilouk</cp:lastModifiedBy>
  <cp:revision>39</cp:revision>
  <dcterms:created xsi:type="dcterms:W3CDTF">2014-11-21T07:30:21Z</dcterms:created>
  <dcterms:modified xsi:type="dcterms:W3CDTF">2015-02-09T15:39:17Z</dcterms:modified>
</cp:coreProperties>
</file>