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78" r:id="rId2"/>
    <p:sldId id="365" r:id="rId3"/>
    <p:sldId id="366" r:id="rId4"/>
    <p:sldId id="367" r:id="rId5"/>
    <p:sldId id="368" r:id="rId6"/>
    <p:sldId id="369" r:id="rId7"/>
    <p:sldId id="370" r:id="rId8"/>
    <p:sldId id="372" r:id="rId9"/>
    <p:sldId id="371" r:id="rId10"/>
  </p:sldIdLst>
  <p:sldSz cx="9144000" cy="6858000" type="screen4x3"/>
  <p:notesSz cx="6858000" cy="9144000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CC3300"/>
    <a:srgbClr val="777777"/>
    <a:srgbClr val="FF6600"/>
    <a:srgbClr val="002060"/>
    <a:srgbClr val="DDDDDD"/>
    <a:srgbClr val="CC0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17" autoAdjust="0"/>
  </p:normalViewPr>
  <p:slideViewPr>
    <p:cSldViewPr snapToObjects="1" showGuides="1">
      <p:cViewPr varScale="1">
        <p:scale>
          <a:sx n="112" d="100"/>
          <a:sy n="112" d="100"/>
        </p:scale>
        <p:origin x="-1500" y="-84"/>
      </p:cViewPr>
      <p:guideLst>
        <p:guide orient="horz" pos="1207"/>
        <p:guide orient="horz" pos="3748"/>
        <p:guide pos="930"/>
        <p:guide pos="2880"/>
        <p:guide pos="4333"/>
        <p:guide pos="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984"/>
    </p:cViewPr>
  </p:sorterViewPr>
  <p:notesViewPr>
    <p:cSldViewPr snapToObjects="1" showGuides="1">
      <p:cViewPr varScale="1">
        <p:scale>
          <a:sx n="50" d="100"/>
          <a:sy n="50" d="100"/>
        </p:scale>
        <p:origin x="-2628" y="-108"/>
      </p:cViewPr>
      <p:guideLst>
        <p:guide orient="horz" pos="2653"/>
        <p:guide pos="2160"/>
        <p:guide pos="391"/>
        <p:guide pos="36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fld id="{73E11CFA-E8EF-4B9B-9843-A8882B68F67A}" type="datetime1">
              <a:rPr lang="fr-FR" altLang="fr-FR"/>
              <a:pPr>
                <a:defRPr/>
              </a:pPr>
              <a:t>10/02/2015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fld id="{BAC55AA1-48A3-42DA-9C1B-50CAB371D00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12448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fld id="{2D4F57CD-3CBD-40C9-A5F3-E4C9ACDFC735}" type="datetime1">
              <a:rPr lang="fr-FR" altLang="fr-FR"/>
              <a:pPr>
                <a:defRPr/>
              </a:pPr>
              <a:t>10/02/2015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52513" y="4324350"/>
            <a:ext cx="4752975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1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l" eaLnBrk="1" hangingPunct="1">
              <a:defRPr/>
            </a:pPr>
            <a:r>
              <a:rPr lang="fr-FR" altLang="fr-FR" sz="1400" smtClean="0">
                <a:latin typeface="Trebuchet MS" pitchFamily="-65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9363" y="86042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81327B88-8297-4901-9DB8-B7632ADF649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95488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8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3215"/>
            <a:r>
              <a:rPr lang="fr-FR" sz="1300" dirty="0">
                <a:latin typeface="Trebuchet MS" pitchFamily="-8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1410"/>
            <a:fld id="{4610BD20-A75C-472F-9F02-90363D84EF23}" type="slidenum">
              <a:rPr lang="fr-FR" sz="1200"/>
              <a:pPr algn="r" defTabSz="851410"/>
              <a:t>1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A88B7A-B6CB-4B30-8F74-E2848897D301}" type="slidenum">
              <a:rPr lang="fr-FR" altLang="fr-FR" smtClean="0"/>
              <a:pPr/>
              <a:t>2</a:t>
            </a:fld>
            <a:endParaRPr lang="fr-FR" altLang="fr-FR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smtClean="0"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fr-FR" smtClean="0">
              <a:ea typeface="ＭＳ Ｐゴシック" pitchFamily="-65" charset="-128"/>
            </a:endParaRPr>
          </a:p>
        </p:txBody>
      </p:sp>
      <p:sp>
        <p:nvSpPr>
          <p:cNvPr id="2662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>
                <a:solidFill>
                  <a:srgbClr val="000000"/>
                </a:solidFill>
                <a:latin typeface="Trebuchet MS" pitchFamily="-65" charset="0"/>
              </a:rPr>
              <a:t>ARV-trial.com</a:t>
            </a:r>
          </a:p>
        </p:txBody>
      </p:sp>
      <p:sp>
        <p:nvSpPr>
          <p:cNvPr id="2662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BB304747-8180-47D2-B029-3B1C0DF49209}" type="slidenum">
              <a:rPr lang="fr-FR" alt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altLang="fr-FR" smtClean="0">
              <a:ea typeface="ＭＳ Ｐゴシック" pitchFamily="-65" charset="-128"/>
            </a:endParaRP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E2211-35A8-49B8-A266-0397FDB8FA09}" type="slidenum">
              <a:rPr lang="fr-FR" altLang="fr-FR" smtClean="0"/>
              <a:pPr/>
              <a:t>4</a:t>
            </a:fld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65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ea typeface="ＭＳ Ｐゴシック" pitchFamily="-84" charset="-128"/>
              </a:rPr>
              <a:t>Cambio</a:t>
            </a:r>
            <a:r>
              <a:rPr lang="en-GB" sz="3200" dirty="0" smtClean="0">
                <a:ea typeface="ＭＳ Ｐゴシック" pitchFamily="-84" charset="-128"/>
              </a:rPr>
              <a:t> </a:t>
            </a:r>
            <a:r>
              <a:rPr lang="en-GB" sz="3200" dirty="0">
                <a:ea typeface="ＭＳ Ｐゴシック" pitchFamily="-84" charset="-128"/>
              </a:rPr>
              <a:t>a</a:t>
            </a:r>
            <a:r>
              <a:rPr lang="en-GB" sz="3200" dirty="0" smtClean="0">
                <a:ea typeface="ＭＳ Ｐゴシック" pitchFamily="-84" charset="-128"/>
              </a:rPr>
              <a:t> EVG/c/FTC/TDF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 err="1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Estudio</a:t>
            </a: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 STRATEGY-PI </a:t>
            </a:r>
          </a:p>
          <a:p>
            <a:r>
              <a:rPr lang="fr-FR" sz="2800" b="1" dirty="0" err="1" smtClean="0">
                <a:latin typeface="Calibri" pitchFamily="-84" charset="0"/>
                <a:ea typeface="ＭＳ Ｐゴシック" pitchFamily="-84" charset="-128"/>
              </a:rPr>
              <a:t>Estudio</a:t>
            </a:r>
            <a:r>
              <a:rPr lang="fr-FR" sz="2800" b="1" dirty="0" smtClean="0">
                <a:latin typeface="Calibri" pitchFamily="-84" charset="0"/>
                <a:ea typeface="ＭＳ Ｐゴシック" pitchFamily="-84" charset="-128"/>
              </a:rPr>
              <a:t> STRATEGY-NNRTI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400" b="1" kern="0" dirty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400" b="1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3315" name="Espace réservé du contenu 2"/>
          <p:cNvSpPr>
            <a:spLocks/>
          </p:cNvSpPr>
          <p:nvPr/>
        </p:nvSpPr>
        <p:spPr bwMode="auto">
          <a:xfrm>
            <a:off x="35496" y="4686696"/>
            <a:ext cx="9066213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ts val="75"/>
              </a:spcBef>
              <a:buClr>
                <a:srgbClr val="CC3300"/>
              </a:buClr>
              <a:buFont typeface="Wingdings" pitchFamily="-65" charset="2"/>
              <a:buChar char="§"/>
            </a:pPr>
            <a:r>
              <a:rPr lang="es-AR" altLang="fr-FR" sz="2400" b="1" dirty="0" err="1" smtClean="0">
                <a:solidFill>
                  <a:srgbClr val="CC3300"/>
                </a:solidFill>
                <a:latin typeface="Calibri" pitchFamily="-65" charset="0"/>
              </a:rPr>
              <a:t>Endpoints</a:t>
            </a:r>
            <a:endParaRPr lang="es-AR" altLang="fr-FR" sz="2400" b="1" dirty="0" smtClean="0">
              <a:solidFill>
                <a:srgbClr val="CC3300"/>
              </a:solidFill>
              <a:latin typeface="Calibri" pitchFamily="-65" charset="0"/>
            </a:endParaRPr>
          </a:p>
          <a:p>
            <a:pPr marL="800100" lvl="1" indent="-342900" algn="l" defTabSz="914400">
              <a:spcBef>
                <a:spcPts val="75"/>
              </a:spcBef>
              <a:buClr>
                <a:srgbClr val="CC3300"/>
              </a:buClr>
              <a:buFontTx/>
              <a:buChar char="–"/>
            </a:pPr>
            <a:r>
              <a:rPr lang="es-AR" altLang="fr-FR" sz="1600" dirty="0" smtClean="0">
                <a:solidFill>
                  <a:srgbClr val="000066"/>
                </a:solidFill>
              </a:rPr>
              <a:t>Primario: proporción de pacientes con CV &lt; 50 c/ml a S48 (</a:t>
            </a:r>
            <a:r>
              <a:rPr lang="es-AR" altLang="fr-FR" sz="1600" dirty="0" err="1" smtClean="0">
                <a:solidFill>
                  <a:srgbClr val="000066"/>
                </a:solidFill>
              </a:rPr>
              <a:t>mITT</a:t>
            </a:r>
            <a:r>
              <a:rPr lang="es-AR" altLang="fr-FR" sz="1600" dirty="0" smtClean="0">
                <a:solidFill>
                  <a:srgbClr val="000066"/>
                </a:solidFill>
              </a:rPr>
              <a:t>, </a:t>
            </a:r>
            <a:r>
              <a:rPr lang="es-AR" altLang="fr-FR" sz="1600" dirty="0" err="1" smtClean="0">
                <a:solidFill>
                  <a:srgbClr val="000066"/>
                </a:solidFill>
              </a:rPr>
              <a:t>snapshot</a:t>
            </a:r>
            <a:r>
              <a:rPr lang="es-AR" altLang="fr-FR" sz="1600" dirty="0" smtClean="0">
                <a:solidFill>
                  <a:srgbClr val="000066"/>
                </a:solidFill>
              </a:rPr>
              <a:t>) ; no inferioridad si el margen inferior a dos colas IC 95% = -12%, poder: 85%. Si no inferioridad y margen inferior &gt; 0, valoración para superioridad </a:t>
            </a:r>
          </a:p>
          <a:p>
            <a:pPr marL="800100" lvl="1" indent="-342900" algn="l" defTabSz="914400">
              <a:spcBef>
                <a:spcPts val="75"/>
              </a:spcBef>
              <a:buClr>
                <a:srgbClr val="CC3300"/>
              </a:buClr>
              <a:buFontTx/>
              <a:buChar char="–"/>
            </a:pPr>
            <a:r>
              <a:rPr lang="es-AR" altLang="fr-FR" sz="1600" dirty="0" smtClean="0">
                <a:solidFill>
                  <a:srgbClr val="000066"/>
                </a:solidFill>
              </a:rPr>
              <a:t>Secundario: proporción de pacientes con CV &lt; 50 c/ml a S48 (algoritmo TLOVR), CD4, seguridad, tolerabilidad a S96</a:t>
            </a:r>
            <a:endParaRPr lang="es-AR" altLang="fr-FR" sz="1600" b="1" dirty="0">
              <a:solidFill>
                <a:srgbClr val="000066"/>
              </a:solidFill>
            </a:endParaRP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923264"/>
              </p:ext>
            </p:extLst>
          </p:nvPr>
        </p:nvGraphicFramePr>
        <p:xfrm>
          <a:off x="4867275" y="2517775"/>
          <a:ext cx="2905125" cy="525463"/>
        </p:xfrm>
        <a:graphic>
          <a:graphicData uri="http://schemas.openxmlformats.org/drawingml/2006/table">
            <a:tbl>
              <a:tblPr/>
              <a:tblGrid>
                <a:gridCol w="2905125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Cambio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a EVG/c/FTC/TDF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664940"/>
              </p:ext>
            </p:extLst>
          </p:nvPr>
        </p:nvGraphicFramePr>
        <p:xfrm>
          <a:off x="4867275" y="3508375"/>
          <a:ext cx="2905125" cy="525463"/>
        </p:xfrm>
        <a:graphic>
          <a:graphicData uri="http://schemas.openxmlformats.org/drawingml/2006/table">
            <a:tbl>
              <a:tblPr/>
              <a:tblGrid>
                <a:gridCol w="2905125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Continuar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 NNRTI + FTC + TDF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3328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s-AR" altLang="fr-FR" sz="1200" i="1" smtClean="0">
                <a:solidFill>
                  <a:srgbClr val="CC0000"/>
                </a:solidFill>
              </a:rPr>
              <a:t>Pozniak A. Lancet Infect Dis 2014;14:590-9</a:t>
            </a:r>
            <a:endParaRPr lang="es-AR" altLang="fr-FR" sz="1200" i="1">
              <a:solidFill>
                <a:srgbClr val="CC0000"/>
              </a:solidFill>
            </a:endParaRPr>
          </a:p>
        </p:txBody>
      </p:sp>
      <p:sp>
        <p:nvSpPr>
          <p:cNvPr id="13329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altLang="fr-FR" sz="1200" b="1" i="1">
                <a:solidFill>
                  <a:srgbClr val="333399"/>
                </a:solidFill>
                <a:latin typeface="Cambria" pitchFamily="-65" charset="0"/>
                <a:cs typeface="Arial" charset="0"/>
              </a:rPr>
              <a:t>STRATEGY-NNRTI</a:t>
            </a:r>
          </a:p>
        </p:txBody>
      </p:sp>
      <p:cxnSp>
        <p:nvCxnSpPr>
          <p:cNvPr id="13330" name="Connecteur droit 66"/>
          <p:cNvCxnSpPr>
            <a:cxnSpLocks noChangeShapeType="1"/>
          </p:cNvCxnSpPr>
          <p:nvPr/>
        </p:nvCxnSpPr>
        <p:spPr bwMode="auto">
          <a:xfrm rot="5400000">
            <a:off x="3542507" y="24328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13331" name="Oval 170"/>
          <p:cNvSpPr>
            <a:spLocks noChangeArrowheads="1"/>
          </p:cNvSpPr>
          <p:nvPr/>
        </p:nvSpPr>
        <p:spPr bwMode="auto">
          <a:xfrm>
            <a:off x="2971800" y="12192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s-AR" altLang="fr-FR" sz="1400" b="1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Randomización*</a:t>
            </a:r>
          </a:p>
          <a:p>
            <a:pPr defTabSz="914400"/>
            <a:r>
              <a:rPr lang="es-AR" altLang="fr-FR" sz="1400" b="1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2 : 1</a:t>
            </a:r>
          </a:p>
          <a:p>
            <a:pPr defTabSz="914400"/>
            <a:r>
              <a:rPr lang="es-AR" altLang="fr-FR" sz="1400" b="1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Etiqueta abierta</a:t>
            </a:r>
            <a:endParaRPr lang="es-AR" altLang="fr-FR" sz="1400" b="1">
              <a:solidFill>
                <a:srgbClr val="000066"/>
              </a:solidFill>
              <a:latin typeface="Calibri" pitchFamily="-65" charset="0"/>
              <a:cs typeface="Arial" charset="0"/>
            </a:endParaRPr>
          </a:p>
        </p:txBody>
      </p:sp>
      <p:sp>
        <p:nvSpPr>
          <p:cNvPr id="13332" name="AutoShape 162"/>
          <p:cNvSpPr>
            <a:spLocks noChangeArrowheads="1"/>
          </p:cNvSpPr>
          <p:nvPr/>
        </p:nvSpPr>
        <p:spPr bwMode="auto">
          <a:xfrm>
            <a:off x="1" y="2242701"/>
            <a:ext cx="3563888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defTabSz="914400"/>
            <a:r>
              <a:rPr lang="es-AR" altLang="fr-FR" sz="1400" b="1" dirty="0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Edad ≥ 18 años</a:t>
            </a:r>
          </a:p>
          <a:p>
            <a:pPr defTabSz="914400"/>
            <a:r>
              <a:rPr lang="es-AR" altLang="fr-FR" sz="1400" b="1" dirty="0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En TARV con FTC + TDF + NNRTI</a:t>
            </a:r>
          </a:p>
          <a:p>
            <a:pPr defTabSz="914400"/>
            <a:r>
              <a:rPr lang="es-AR" altLang="fr-FR" sz="1400" b="1" dirty="0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 CV &lt; 50 c/ml &gt; 6 meses</a:t>
            </a:r>
          </a:p>
          <a:p>
            <a:pPr defTabSz="914400"/>
            <a:r>
              <a:rPr lang="es-AR" altLang="fr-FR" sz="1400" b="1" dirty="0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No fallo virológico</a:t>
            </a:r>
          </a:p>
          <a:p>
            <a:pPr defTabSz="914400"/>
            <a:r>
              <a:rPr lang="es-AR" altLang="fr-FR" sz="1400" b="1" dirty="0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Test genotípico previo al TARV sin resistencia a las drogas en estudio </a:t>
            </a:r>
          </a:p>
          <a:p>
            <a:pPr defTabSz="914400"/>
            <a:r>
              <a:rPr lang="es-AR" altLang="fr-FR" sz="1400" b="1" dirty="0" err="1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Naïve</a:t>
            </a:r>
            <a:r>
              <a:rPr lang="es-AR" altLang="fr-FR" sz="1400" b="1" dirty="0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 de inhibidores de la </a:t>
            </a:r>
            <a:r>
              <a:rPr lang="es-AR" altLang="fr-FR" sz="1400" b="1" dirty="0" err="1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integrasa</a:t>
            </a:r>
            <a:endParaRPr lang="es-AR" altLang="fr-FR" sz="1400" b="1" dirty="0" smtClean="0">
              <a:solidFill>
                <a:srgbClr val="000066"/>
              </a:solidFill>
              <a:latin typeface="Calibri" pitchFamily="-65" charset="0"/>
              <a:cs typeface="Arial" charset="0"/>
            </a:endParaRPr>
          </a:p>
          <a:p>
            <a:pPr defTabSz="914400"/>
            <a:r>
              <a:rPr lang="es-AR" altLang="fr-FR" sz="1400" b="1" dirty="0" err="1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eGFR</a:t>
            </a:r>
            <a:r>
              <a:rPr lang="es-AR" altLang="fr-FR" sz="1400" b="1" dirty="0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 </a:t>
            </a:r>
            <a:r>
              <a:rPr lang="es-AR" altLang="fr-FR" sz="1400" b="1" u="sng" dirty="0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&gt;</a:t>
            </a:r>
            <a:r>
              <a:rPr lang="es-AR" altLang="fr-FR" sz="1400" b="1" dirty="0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 70 ml/</a:t>
            </a:r>
            <a:r>
              <a:rPr lang="es-AR" altLang="fr-FR" sz="1400" b="1" dirty="0" err="1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mim</a:t>
            </a:r>
            <a:endParaRPr lang="es-AR" altLang="fr-FR" sz="1400" b="1" dirty="0">
              <a:solidFill>
                <a:srgbClr val="000066"/>
              </a:solidFill>
              <a:latin typeface="Calibri" pitchFamily="-65" charset="0"/>
              <a:cs typeface="Arial" charset="0"/>
            </a:endParaRPr>
          </a:p>
        </p:txBody>
      </p:sp>
      <p:cxnSp>
        <p:nvCxnSpPr>
          <p:cNvPr id="13333" name="AutoShape 60"/>
          <p:cNvCxnSpPr>
            <a:cxnSpLocks noChangeShapeType="1"/>
          </p:cNvCxnSpPr>
          <p:nvPr/>
        </p:nvCxnSpPr>
        <p:spPr bwMode="auto">
          <a:xfrm rot="10800000" flipH="1" flipV="1">
            <a:off x="4852988" y="2770188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13334" name="Line 63"/>
          <p:cNvSpPr>
            <a:spLocks noChangeShapeType="1"/>
          </p:cNvSpPr>
          <p:nvPr/>
        </p:nvSpPr>
        <p:spPr bwMode="auto">
          <a:xfrm>
            <a:off x="3563889" y="3260725"/>
            <a:ext cx="51281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3335" name="Rectangle 9"/>
          <p:cNvSpPr>
            <a:spLocks noChangeArrowheads="1"/>
          </p:cNvSpPr>
          <p:nvPr/>
        </p:nvSpPr>
        <p:spPr bwMode="auto">
          <a:xfrm>
            <a:off x="4075113" y="3436938"/>
            <a:ext cx="827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AR" altLang="fr-FR" sz="1600" b="1" smtClean="0">
                <a:solidFill>
                  <a:srgbClr val="CC3300"/>
                </a:solidFill>
                <a:latin typeface="Calibri" pitchFamily="-65" charset="0"/>
                <a:cs typeface="Arial" charset="0"/>
              </a:rPr>
              <a:t>N = 147</a:t>
            </a:r>
            <a:endParaRPr lang="es-AR" altLang="fr-FR" sz="1600" b="1">
              <a:solidFill>
                <a:srgbClr val="CC3300"/>
              </a:solidFill>
              <a:latin typeface="Calibri" pitchFamily="-65" charset="0"/>
              <a:cs typeface="Arial" charset="0"/>
            </a:endParaRPr>
          </a:p>
        </p:txBody>
      </p:sp>
      <p:sp>
        <p:nvSpPr>
          <p:cNvPr id="13336" name="Rectangle 8"/>
          <p:cNvSpPr>
            <a:spLocks noChangeArrowheads="1"/>
          </p:cNvSpPr>
          <p:nvPr/>
        </p:nvSpPr>
        <p:spPr bwMode="auto">
          <a:xfrm>
            <a:off x="4075113" y="2443163"/>
            <a:ext cx="827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AR" altLang="fr-FR" sz="1600" b="1" smtClean="0">
                <a:solidFill>
                  <a:srgbClr val="CC3300"/>
                </a:solidFill>
                <a:latin typeface="Calibri" pitchFamily="-65" charset="0"/>
                <a:cs typeface="Arial" charset="0"/>
              </a:rPr>
              <a:t>N = 292</a:t>
            </a:r>
            <a:endParaRPr lang="es-AR" altLang="fr-FR" sz="1600" b="1">
              <a:solidFill>
                <a:srgbClr val="CC3300"/>
              </a:solidFill>
              <a:latin typeface="Calibri" pitchFamily="-65" charset="0"/>
              <a:cs typeface="Arial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480300" y="14239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defTabSz="914400" eaLnBrk="1" hangingPunct="1">
              <a:defRPr/>
            </a:pPr>
            <a:r>
              <a:rPr lang="es-AR" altLang="fr-FR" sz="1600" b="1" smtClean="0">
                <a:solidFill>
                  <a:srgbClr val="0066FF"/>
                </a:solidFill>
                <a:latin typeface="Calibri" pitchFamily="-65" charset="0"/>
              </a:rPr>
              <a:t>S48</a:t>
            </a:r>
            <a:endParaRPr lang="es-AR" altLang="fr-FR" sz="1600" smtClean="0">
              <a:solidFill>
                <a:srgbClr val="0066FF"/>
              </a:solidFill>
              <a:latin typeface="Calibri" pitchFamily="-65" charset="0"/>
            </a:endParaRPr>
          </a:p>
        </p:txBody>
      </p:sp>
      <p:sp>
        <p:nvSpPr>
          <p:cNvPr id="13338" name="Line 172"/>
          <p:cNvSpPr>
            <a:spLocks noChangeShapeType="1"/>
          </p:cNvSpPr>
          <p:nvPr/>
        </p:nvSpPr>
        <p:spPr bwMode="auto">
          <a:xfrm>
            <a:off x="7762875" y="196373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3340" name="Line 172"/>
          <p:cNvSpPr>
            <a:spLocks noChangeShapeType="1"/>
          </p:cNvSpPr>
          <p:nvPr/>
        </p:nvSpPr>
        <p:spPr bwMode="auto">
          <a:xfrm>
            <a:off x="8770938" y="1892300"/>
            <a:ext cx="0" cy="22225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91538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defTabSz="914400" eaLnBrk="1" hangingPunct="1">
              <a:defRPr/>
            </a:pPr>
            <a:r>
              <a:rPr lang="es-AR" altLang="fr-FR" sz="1600" b="1" smtClean="0">
                <a:solidFill>
                  <a:srgbClr val="0066FF"/>
                </a:solidFill>
                <a:latin typeface="Calibri" pitchFamily="-65" charset="0"/>
              </a:rPr>
              <a:t>S96</a:t>
            </a:r>
            <a:endParaRPr lang="es-AR" altLang="fr-FR" sz="1600" smtClean="0">
              <a:solidFill>
                <a:srgbClr val="0066FF"/>
              </a:solidFill>
              <a:latin typeface="Calibri" pitchFamily="-65" charset="0"/>
            </a:endParaRPr>
          </a:p>
        </p:txBody>
      </p:sp>
      <p:sp>
        <p:nvSpPr>
          <p:cNvPr id="13342" name="Line 31"/>
          <p:cNvSpPr>
            <a:spLocks noChangeShapeType="1"/>
          </p:cNvSpPr>
          <p:nvPr/>
        </p:nvSpPr>
        <p:spPr bwMode="auto">
          <a:xfrm flipV="1">
            <a:off x="7772400" y="3721100"/>
            <a:ext cx="998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 flipV="1">
            <a:off x="7762875" y="2762250"/>
            <a:ext cx="998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3344" name="ZoneTexte 22"/>
          <p:cNvSpPr txBox="1">
            <a:spLocks noChangeArrowheads="1"/>
          </p:cNvSpPr>
          <p:nvPr/>
        </p:nvSpPr>
        <p:spPr bwMode="auto">
          <a:xfrm>
            <a:off x="379827" y="4391799"/>
            <a:ext cx="41921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altLang="fr-FR" sz="1200" dirty="0" smtClean="0">
                <a:solidFill>
                  <a:srgbClr val="000066"/>
                </a:solidFill>
              </a:rPr>
              <a:t>* </a:t>
            </a:r>
            <a:r>
              <a:rPr lang="es-AR" altLang="fr-FR" sz="1200" dirty="0" err="1" smtClean="0">
                <a:solidFill>
                  <a:srgbClr val="000066"/>
                </a:solidFill>
              </a:rPr>
              <a:t>Randomización</a:t>
            </a:r>
            <a:r>
              <a:rPr lang="es-AR" altLang="fr-FR" sz="1200" dirty="0" smtClean="0">
                <a:solidFill>
                  <a:srgbClr val="000066"/>
                </a:solidFill>
              </a:rPr>
              <a:t> estratificada por uso de EFV al </a:t>
            </a:r>
            <a:r>
              <a:rPr lang="es-AR" altLang="fr-FR" sz="1200" dirty="0" err="1" smtClean="0">
                <a:solidFill>
                  <a:srgbClr val="000066"/>
                </a:solidFill>
              </a:rPr>
              <a:t>screening</a:t>
            </a:r>
            <a:endParaRPr lang="es-AR" altLang="fr-FR" sz="1200" dirty="0">
              <a:solidFill>
                <a:srgbClr val="000066"/>
              </a:solidFill>
            </a:endParaRPr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dirty="0" err="1" smtClean="0">
                <a:cs typeface="ＭＳ Ｐゴシック" pitchFamily="-65" charset="-128"/>
              </a:rPr>
              <a:t>Estudio</a:t>
            </a:r>
            <a:r>
              <a:rPr lang="fr-FR" sz="3200" dirty="0" smtClean="0">
                <a:cs typeface="ＭＳ Ｐゴシック" pitchFamily="-65" charset="-128"/>
              </a:rPr>
              <a:t> STRATEGY-NNRTI: </a:t>
            </a:r>
            <a:r>
              <a:rPr lang="fr-FR" sz="3200" dirty="0" err="1" smtClean="0">
                <a:cs typeface="ＭＳ Ｐゴシック" pitchFamily="-65" charset="-128"/>
              </a:rPr>
              <a:t>cambio</a:t>
            </a:r>
            <a:r>
              <a:rPr lang="fr-FR" sz="3200" dirty="0" smtClean="0">
                <a:cs typeface="ＭＳ Ｐゴシック" pitchFamily="-65" charset="-128"/>
              </a:rPr>
              <a:t> de NNRTI </a:t>
            </a:r>
            <a:r>
              <a:rPr lang="fr-FR" sz="3200" dirty="0">
                <a:cs typeface="ＭＳ Ｐゴシック" pitchFamily="-65" charset="-128"/>
              </a:rPr>
              <a:t>a</a:t>
            </a:r>
            <a:r>
              <a:rPr lang="fr-FR" sz="3200" dirty="0" smtClean="0">
                <a:cs typeface="ＭＳ Ｐゴシック" pitchFamily="-65" charset="-128"/>
              </a:rPr>
              <a:t> EVG/c</a:t>
            </a:r>
            <a:endParaRPr lang="fr-FR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dirty="0" err="1">
                <a:cs typeface="ＭＳ Ｐゴシック" pitchFamily="-65" charset="-128"/>
              </a:rPr>
              <a:t>Estudio</a:t>
            </a:r>
            <a:r>
              <a:rPr lang="fr-FR" sz="3200" dirty="0">
                <a:cs typeface="ＭＳ Ｐゴシック" pitchFamily="-65" charset="-128"/>
              </a:rPr>
              <a:t> STRATEGY-NNRTI: </a:t>
            </a:r>
            <a:r>
              <a:rPr lang="fr-FR" sz="3200" dirty="0" err="1" smtClean="0">
                <a:cs typeface="ＭＳ Ｐゴシック" pitchFamily="-65" charset="-128"/>
              </a:rPr>
              <a:t>cambio</a:t>
            </a:r>
            <a:r>
              <a:rPr lang="fr-FR" sz="3200" dirty="0" smtClean="0">
                <a:cs typeface="ＭＳ Ｐゴシック" pitchFamily="-65" charset="-128"/>
              </a:rPr>
              <a:t> </a:t>
            </a:r>
            <a:r>
              <a:rPr lang="fr-FR" sz="3200" dirty="0">
                <a:cs typeface="ＭＳ Ｐゴシック" pitchFamily="-65" charset="-128"/>
              </a:rPr>
              <a:t>de NNRTI a EVG/c</a:t>
            </a:r>
            <a:endParaRPr lang="fr-FR" sz="3200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33166288"/>
              </p:ext>
            </p:extLst>
          </p:nvPr>
        </p:nvGraphicFramePr>
        <p:xfrm>
          <a:off x="395039" y="1700213"/>
          <a:ext cx="8353425" cy="4048122"/>
        </p:xfrm>
        <a:graphic>
          <a:graphicData uri="http://schemas.openxmlformats.org/drawingml/2006/table">
            <a:tbl>
              <a:tblPr/>
              <a:tblGrid>
                <a:gridCol w="366712"/>
                <a:gridCol w="3666233"/>
                <a:gridCol w="2124967"/>
                <a:gridCol w="2195513"/>
              </a:tblGrid>
              <a:tr h="5922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EVG/c/FTC/TDF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291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NNRTI + FTC + 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 143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Mediana edad, años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39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Mujeres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Tiempo desde el diagnóstico, mediana años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En primer régimen ARV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90%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91%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NNRTI a la randomización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Efavirenz (EFV/FTC/TDF coformulado)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80% (76%)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74% (70%)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Nevirapina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16%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19%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Rilpivirina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Etravirina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Recuento CD4  (/mm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), mediana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561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562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Coinfección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hepatitis B / hepatitis C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2% / 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2% / 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Discontinuación a S48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22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401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0000"/>
                </a:solidFill>
              </a:rPr>
              <a:t>Pozniak A. Lancet Infect </a:t>
            </a:r>
            <a:r>
              <a:rPr lang="en-GB" altLang="fr-FR" sz="1200" i="1" dirty="0" err="1">
                <a:solidFill>
                  <a:srgbClr val="CC0000"/>
                </a:solidFill>
              </a:rPr>
              <a:t>Dis</a:t>
            </a:r>
            <a:r>
              <a:rPr lang="en-GB" altLang="fr-FR" sz="1200" i="1" dirty="0">
                <a:solidFill>
                  <a:srgbClr val="CC0000"/>
                </a:solidFill>
              </a:rPr>
              <a:t> </a:t>
            </a:r>
            <a:r>
              <a:rPr lang="en-GB" altLang="fr-FR" sz="1200" i="1" dirty="0" smtClean="0">
                <a:solidFill>
                  <a:srgbClr val="CC0000"/>
                </a:solidFill>
              </a:rPr>
              <a:t>2014;14:590-9</a:t>
            </a:r>
            <a:endParaRPr lang="en-GB" altLang="fr-FR" sz="1200" i="1" dirty="0">
              <a:solidFill>
                <a:srgbClr val="CC0000"/>
              </a:solidFill>
            </a:endParaRPr>
          </a:p>
        </p:txBody>
      </p:sp>
      <p:sp>
        <p:nvSpPr>
          <p:cNvPr id="14402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altLang="fr-FR" sz="1200" b="1" i="1">
                <a:solidFill>
                  <a:srgbClr val="333399"/>
                </a:solidFill>
                <a:latin typeface="Cambria" pitchFamily="-65" charset="0"/>
                <a:cs typeface="Arial" charset="0"/>
              </a:rPr>
              <a:t>STRATEGY-NNRTI</a:t>
            </a:r>
          </a:p>
        </p:txBody>
      </p:sp>
      <p:sp>
        <p:nvSpPr>
          <p:cNvPr id="14404" name="Text Box 2"/>
          <p:cNvSpPr txBox="1">
            <a:spLocks noChangeArrowheads="1"/>
          </p:cNvSpPr>
          <p:nvPr/>
        </p:nvSpPr>
        <p:spPr bwMode="auto">
          <a:xfrm>
            <a:off x="1120580" y="1100138"/>
            <a:ext cx="6888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AR" altLang="fr-FR" sz="2400" b="1" dirty="0" smtClean="0">
                <a:solidFill>
                  <a:srgbClr val="CC3300"/>
                </a:solidFill>
                <a:latin typeface="Calibri" pitchFamily="-65" charset="0"/>
              </a:rPr>
              <a:t>Características basales y disposición de los pacientes</a:t>
            </a:r>
            <a:endParaRPr lang="es-AR" altLang="fr-FR" sz="2400" b="1" dirty="0">
              <a:solidFill>
                <a:srgbClr val="CC3300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23844" y="1100138"/>
            <a:ext cx="68820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AR" altLang="fr-FR" sz="2800" b="1" dirty="0" smtClean="0">
                <a:solidFill>
                  <a:srgbClr val="CC3300"/>
                </a:solidFill>
                <a:latin typeface="Calibri" pitchFamily="-65" charset="0"/>
              </a:rPr>
              <a:t>Resultados virológicos a </a:t>
            </a:r>
            <a:r>
              <a:rPr lang="es-AR" altLang="fr-FR" sz="2800" b="1" dirty="0" smtClean="0">
                <a:solidFill>
                  <a:srgbClr val="CC3300"/>
                </a:solidFill>
                <a:latin typeface="Calibri" pitchFamily="-65" charset="0"/>
              </a:rPr>
              <a:t>S48 (</a:t>
            </a:r>
            <a:r>
              <a:rPr lang="es-AR" altLang="fr-FR" sz="2800" b="1" dirty="0" err="1" smtClean="0">
                <a:solidFill>
                  <a:srgbClr val="CC3300"/>
                </a:solidFill>
                <a:latin typeface="Calibri" pitchFamily="-65" charset="0"/>
              </a:rPr>
              <a:t>mITT</a:t>
            </a:r>
            <a:r>
              <a:rPr lang="es-AR" altLang="fr-FR" sz="2800" b="1" dirty="0" smtClean="0">
                <a:solidFill>
                  <a:srgbClr val="CC3300"/>
                </a:solidFill>
                <a:latin typeface="Calibri" pitchFamily="-65" charset="0"/>
              </a:rPr>
              <a:t>, </a:t>
            </a:r>
            <a:r>
              <a:rPr lang="es-AR" altLang="fr-FR" sz="2800" b="1" dirty="0" err="1" smtClean="0">
                <a:solidFill>
                  <a:srgbClr val="CC3300"/>
                </a:solidFill>
                <a:latin typeface="Calibri" pitchFamily="-65" charset="0"/>
              </a:rPr>
              <a:t>snapshot</a:t>
            </a:r>
            <a:r>
              <a:rPr lang="es-AR" altLang="fr-FR" sz="2800" b="1" dirty="0" smtClean="0">
                <a:solidFill>
                  <a:srgbClr val="CC3300"/>
                </a:solidFill>
                <a:latin typeface="Calibri" pitchFamily="-65" charset="0"/>
              </a:rPr>
              <a:t>)</a:t>
            </a:r>
            <a:endParaRPr lang="es-AR" altLang="fr-FR" sz="2800" b="1" dirty="0">
              <a:solidFill>
                <a:srgbClr val="CC3300"/>
              </a:solidFill>
              <a:latin typeface="Calibri" pitchFamily="-65" charset="0"/>
            </a:endParaRPr>
          </a:p>
        </p:txBody>
      </p:sp>
      <p:sp>
        <p:nvSpPr>
          <p:cNvPr id="15389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0000"/>
                </a:solidFill>
              </a:rPr>
              <a:t>Pozniak A. Lancet Infect </a:t>
            </a:r>
            <a:r>
              <a:rPr lang="en-GB" altLang="fr-FR" sz="1200" i="1" dirty="0" err="1">
                <a:solidFill>
                  <a:srgbClr val="CC0000"/>
                </a:solidFill>
              </a:rPr>
              <a:t>Dis</a:t>
            </a:r>
            <a:r>
              <a:rPr lang="en-GB" altLang="fr-FR" sz="1200" i="1" dirty="0">
                <a:solidFill>
                  <a:srgbClr val="CC0000"/>
                </a:solidFill>
              </a:rPr>
              <a:t> </a:t>
            </a:r>
            <a:r>
              <a:rPr lang="en-GB" altLang="fr-FR" sz="1200" i="1" dirty="0" smtClean="0">
                <a:solidFill>
                  <a:srgbClr val="CC0000"/>
                </a:solidFill>
              </a:rPr>
              <a:t>2014;14:590-9</a:t>
            </a:r>
            <a:endParaRPr lang="en-GB" altLang="fr-FR" sz="1200" i="1" dirty="0">
              <a:solidFill>
                <a:srgbClr val="CC0000"/>
              </a:solidFill>
            </a:endParaRPr>
          </a:p>
        </p:txBody>
      </p:sp>
      <p:sp>
        <p:nvSpPr>
          <p:cNvPr id="15390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altLang="fr-FR" sz="1200" b="1" i="1">
                <a:solidFill>
                  <a:srgbClr val="333399"/>
                </a:solidFill>
                <a:latin typeface="Cambria" pitchFamily="-65" charset="0"/>
                <a:cs typeface="Arial" charset="0"/>
              </a:rPr>
              <a:t>STRATEGY-NNRTI</a:t>
            </a:r>
          </a:p>
        </p:txBody>
      </p:sp>
      <p:grpSp>
        <p:nvGrpSpPr>
          <p:cNvPr id="49" name="Groupe 48"/>
          <p:cNvGrpSpPr/>
          <p:nvPr/>
        </p:nvGrpSpPr>
        <p:grpSpPr>
          <a:xfrm>
            <a:off x="296862" y="1755774"/>
            <a:ext cx="7704138" cy="4492626"/>
            <a:chOff x="296862" y="1755774"/>
            <a:chExt cx="7704138" cy="4492626"/>
          </a:xfrm>
        </p:grpSpPr>
        <p:sp>
          <p:nvSpPr>
            <p:cNvPr id="15363" name="Rectangle 7"/>
            <p:cNvSpPr>
              <a:spLocks noChangeArrowheads="1"/>
            </p:cNvSpPr>
            <p:nvPr/>
          </p:nvSpPr>
          <p:spPr bwMode="auto">
            <a:xfrm>
              <a:off x="3214687" y="3203575"/>
              <a:ext cx="590550" cy="2455863"/>
            </a:xfrm>
            <a:prstGeom prst="rect">
              <a:avLst/>
            </a:prstGeom>
            <a:solidFill>
              <a:srgbClr val="333399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s-A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15364" name="Rectangle 9"/>
            <p:cNvSpPr>
              <a:spLocks noChangeArrowheads="1"/>
            </p:cNvSpPr>
            <p:nvPr/>
          </p:nvSpPr>
          <p:spPr bwMode="auto">
            <a:xfrm>
              <a:off x="3795712" y="3387725"/>
              <a:ext cx="590550" cy="2271713"/>
            </a:xfrm>
            <a:prstGeom prst="rect">
              <a:avLst/>
            </a:prstGeom>
            <a:solidFill>
              <a:srgbClr val="00B050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s-A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15365" name="Line 12"/>
            <p:cNvSpPr>
              <a:spLocks noChangeShapeType="1"/>
            </p:cNvSpPr>
            <p:nvPr/>
          </p:nvSpPr>
          <p:spPr bwMode="auto">
            <a:xfrm>
              <a:off x="2867025" y="5659438"/>
              <a:ext cx="51339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5366" name="Rectangle 22"/>
            <p:cNvSpPr>
              <a:spLocks noChangeArrowheads="1"/>
            </p:cNvSpPr>
            <p:nvPr/>
          </p:nvSpPr>
          <p:spPr bwMode="auto">
            <a:xfrm>
              <a:off x="3349625" y="2971800"/>
              <a:ext cx="320675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93</a:t>
              </a:r>
              <a:endParaRPr lang="es-AR" altLang="fr-FR" sz="4000">
                <a:solidFill>
                  <a:srgbClr val="000066"/>
                </a:solidFill>
              </a:endParaRPr>
            </a:p>
          </p:txBody>
        </p:sp>
        <p:sp>
          <p:nvSpPr>
            <p:cNvPr id="15367" name="Rectangle 24"/>
            <p:cNvSpPr>
              <a:spLocks noChangeArrowheads="1"/>
            </p:cNvSpPr>
            <p:nvPr/>
          </p:nvSpPr>
          <p:spPr bwMode="auto">
            <a:xfrm>
              <a:off x="3924300" y="3179763"/>
              <a:ext cx="31908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88</a:t>
              </a:r>
              <a:endParaRPr lang="es-AR" altLang="fr-FR" sz="4000">
                <a:solidFill>
                  <a:srgbClr val="000066"/>
                </a:solidFill>
              </a:endParaRPr>
            </a:p>
          </p:txBody>
        </p:sp>
        <p:sp>
          <p:nvSpPr>
            <p:cNvPr id="15368" name="Line 150"/>
            <p:cNvSpPr>
              <a:spLocks noChangeShapeType="1"/>
            </p:cNvSpPr>
            <p:nvPr/>
          </p:nvSpPr>
          <p:spPr bwMode="auto">
            <a:xfrm flipV="1">
              <a:off x="4652962" y="56562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5369" name="Line 141"/>
            <p:cNvSpPr>
              <a:spLocks noChangeShapeType="1"/>
            </p:cNvSpPr>
            <p:nvPr/>
          </p:nvSpPr>
          <p:spPr bwMode="auto">
            <a:xfrm>
              <a:off x="2943225" y="3117850"/>
              <a:ext cx="0" cy="253841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5370" name="Line 142"/>
            <p:cNvSpPr>
              <a:spLocks noChangeShapeType="1"/>
            </p:cNvSpPr>
            <p:nvPr/>
          </p:nvSpPr>
          <p:spPr bwMode="auto">
            <a:xfrm>
              <a:off x="2876550" y="565626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5371" name="Line 143"/>
            <p:cNvSpPr>
              <a:spLocks noChangeShapeType="1"/>
            </p:cNvSpPr>
            <p:nvPr/>
          </p:nvSpPr>
          <p:spPr bwMode="auto">
            <a:xfrm>
              <a:off x="2876550" y="514826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5372" name="Line 144"/>
            <p:cNvSpPr>
              <a:spLocks noChangeShapeType="1"/>
            </p:cNvSpPr>
            <p:nvPr/>
          </p:nvSpPr>
          <p:spPr bwMode="auto">
            <a:xfrm>
              <a:off x="2876550" y="463867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5373" name="Line 145"/>
            <p:cNvSpPr>
              <a:spLocks noChangeShapeType="1"/>
            </p:cNvSpPr>
            <p:nvPr/>
          </p:nvSpPr>
          <p:spPr bwMode="auto">
            <a:xfrm>
              <a:off x="2876550" y="413702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5374" name="Line 146"/>
            <p:cNvSpPr>
              <a:spLocks noChangeShapeType="1"/>
            </p:cNvSpPr>
            <p:nvPr/>
          </p:nvSpPr>
          <p:spPr bwMode="auto">
            <a:xfrm>
              <a:off x="2876550" y="362743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5375" name="Line 147"/>
            <p:cNvSpPr>
              <a:spLocks noChangeShapeType="1"/>
            </p:cNvSpPr>
            <p:nvPr/>
          </p:nvSpPr>
          <p:spPr bwMode="auto">
            <a:xfrm>
              <a:off x="2876550" y="311785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5376" name="Line 149"/>
            <p:cNvSpPr>
              <a:spLocks noChangeShapeType="1"/>
            </p:cNvSpPr>
            <p:nvPr/>
          </p:nvSpPr>
          <p:spPr bwMode="auto">
            <a:xfrm flipV="1">
              <a:off x="2943225" y="56562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5377" name="ZoneTexte 86"/>
            <p:cNvSpPr txBox="1">
              <a:spLocks noChangeArrowheads="1"/>
            </p:cNvSpPr>
            <p:nvPr/>
          </p:nvSpPr>
          <p:spPr bwMode="auto">
            <a:xfrm>
              <a:off x="2809875" y="5724525"/>
              <a:ext cx="199072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AR" altLang="fr-FR" sz="1400" dirty="0" smtClean="0">
                  <a:solidFill>
                    <a:srgbClr val="000066"/>
                  </a:solidFill>
                </a:rPr>
                <a:t>Diferencia (IC 95%)</a:t>
              </a:r>
              <a:r>
                <a:rPr lang="es-AR" altLang="fr-FR" sz="1400" dirty="0" smtClean="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es-AR" altLang="fr-FR" sz="1400" dirty="0" smtClean="0">
                  <a:solidFill>
                    <a:srgbClr val="000066"/>
                  </a:solidFill>
                  <a:cs typeface="Arial" charset="0"/>
                </a:rPr>
              </a:br>
              <a:r>
                <a:rPr lang="es-AR" altLang="fr-FR" sz="1400" dirty="0" smtClean="0">
                  <a:solidFill>
                    <a:srgbClr val="000066"/>
                  </a:solidFill>
                  <a:cs typeface="Arial" charset="0"/>
                </a:rPr>
                <a:t>= 5.3% (-0.5 a 12.0)</a:t>
              </a:r>
              <a:endParaRPr lang="es-AR" altLang="fr-FR" sz="140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5378" name="Rectangle 7"/>
            <p:cNvSpPr>
              <a:spLocks noChangeArrowheads="1"/>
            </p:cNvSpPr>
            <p:nvPr/>
          </p:nvSpPr>
          <p:spPr bwMode="auto">
            <a:xfrm>
              <a:off x="4932362" y="5605463"/>
              <a:ext cx="590550" cy="53975"/>
            </a:xfrm>
            <a:prstGeom prst="rect">
              <a:avLst/>
            </a:prstGeom>
            <a:solidFill>
              <a:srgbClr val="333399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s-A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15379" name="Rectangle 9"/>
            <p:cNvSpPr>
              <a:spLocks noChangeArrowheads="1"/>
            </p:cNvSpPr>
            <p:nvPr/>
          </p:nvSpPr>
          <p:spPr bwMode="auto">
            <a:xfrm>
              <a:off x="5513387" y="5605463"/>
              <a:ext cx="590550" cy="53975"/>
            </a:xfrm>
            <a:prstGeom prst="rect">
              <a:avLst/>
            </a:prstGeom>
            <a:solidFill>
              <a:srgbClr val="00B050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s-A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15380" name="Rectangle 22"/>
            <p:cNvSpPr>
              <a:spLocks noChangeArrowheads="1"/>
            </p:cNvSpPr>
            <p:nvPr/>
          </p:nvSpPr>
          <p:spPr bwMode="auto">
            <a:xfrm>
              <a:off x="5084762" y="5313363"/>
              <a:ext cx="320675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1</a:t>
              </a:r>
              <a:endParaRPr lang="es-AR" altLang="fr-FR" sz="4000">
                <a:solidFill>
                  <a:srgbClr val="000066"/>
                </a:solidFill>
              </a:endParaRPr>
            </a:p>
          </p:txBody>
        </p:sp>
        <p:sp>
          <p:nvSpPr>
            <p:cNvPr id="15381" name="Rectangle 24"/>
            <p:cNvSpPr>
              <a:spLocks noChangeArrowheads="1"/>
            </p:cNvSpPr>
            <p:nvPr/>
          </p:nvSpPr>
          <p:spPr bwMode="auto">
            <a:xfrm>
              <a:off x="5659437" y="5334000"/>
              <a:ext cx="31908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1</a:t>
              </a:r>
              <a:endParaRPr lang="es-AR" altLang="fr-FR" sz="4000">
                <a:solidFill>
                  <a:srgbClr val="000066"/>
                </a:solidFill>
              </a:endParaRPr>
            </a:p>
          </p:txBody>
        </p:sp>
        <p:sp>
          <p:nvSpPr>
            <p:cNvPr id="15382" name="ZoneTexte 45"/>
            <p:cNvSpPr txBox="1">
              <a:spLocks noChangeArrowheads="1"/>
            </p:cNvSpPr>
            <p:nvPr/>
          </p:nvSpPr>
          <p:spPr bwMode="auto">
            <a:xfrm>
              <a:off x="4911754" y="5656263"/>
              <a:ext cx="6174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altLang="fr-FR" sz="1400" b="1" smtClean="0">
                  <a:solidFill>
                    <a:srgbClr val="000066"/>
                  </a:solidFill>
                </a:rPr>
                <a:t>N = 3</a:t>
              </a:r>
              <a:endParaRPr lang="es-AR" alt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15383" name="ZoneTexte 46"/>
            <p:cNvSpPr txBox="1">
              <a:spLocks noChangeArrowheads="1"/>
            </p:cNvSpPr>
            <p:nvPr/>
          </p:nvSpPr>
          <p:spPr bwMode="auto">
            <a:xfrm>
              <a:off x="5507067" y="5656263"/>
              <a:ext cx="6174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altLang="fr-FR" sz="1400" b="1" smtClean="0">
                  <a:solidFill>
                    <a:srgbClr val="000066"/>
                  </a:solidFill>
                </a:rPr>
                <a:t>N = 1</a:t>
              </a:r>
              <a:endParaRPr lang="es-AR" alt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15384" name="Line 150"/>
            <p:cNvSpPr>
              <a:spLocks noChangeShapeType="1"/>
            </p:cNvSpPr>
            <p:nvPr/>
          </p:nvSpPr>
          <p:spPr bwMode="auto">
            <a:xfrm flipV="1">
              <a:off x="6303962" y="566420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5385" name="Rectangle 7"/>
            <p:cNvSpPr>
              <a:spLocks noChangeArrowheads="1"/>
            </p:cNvSpPr>
            <p:nvPr/>
          </p:nvSpPr>
          <p:spPr bwMode="auto">
            <a:xfrm>
              <a:off x="6442075" y="5407025"/>
              <a:ext cx="590550" cy="252413"/>
            </a:xfrm>
            <a:prstGeom prst="rect">
              <a:avLst/>
            </a:prstGeom>
            <a:solidFill>
              <a:srgbClr val="333399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s-A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15386" name="Rectangle 9"/>
            <p:cNvSpPr>
              <a:spLocks noChangeArrowheads="1"/>
            </p:cNvSpPr>
            <p:nvPr/>
          </p:nvSpPr>
          <p:spPr bwMode="auto">
            <a:xfrm>
              <a:off x="7023100" y="5172075"/>
              <a:ext cx="590550" cy="487363"/>
            </a:xfrm>
            <a:prstGeom prst="rect">
              <a:avLst/>
            </a:prstGeom>
            <a:solidFill>
              <a:srgbClr val="00B050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s-A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15387" name="Rectangle 22"/>
            <p:cNvSpPr>
              <a:spLocks noChangeArrowheads="1"/>
            </p:cNvSpPr>
            <p:nvPr/>
          </p:nvSpPr>
          <p:spPr bwMode="auto">
            <a:xfrm>
              <a:off x="6584950" y="5118100"/>
              <a:ext cx="3206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6</a:t>
              </a:r>
              <a:endParaRPr lang="es-AR" altLang="fr-FR" sz="4000">
                <a:solidFill>
                  <a:srgbClr val="000066"/>
                </a:solidFill>
              </a:endParaRPr>
            </a:p>
          </p:txBody>
        </p:sp>
        <p:sp>
          <p:nvSpPr>
            <p:cNvPr id="15388" name="Rectangle 24"/>
            <p:cNvSpPr>
              <a:spLocks noChangeArrowheads="1"/>
            </p:cNvSpPr>
            <p:nvPr/>
          </p:nvSpPr>
          <p:spPr bwMode="auto">
            <a:xfrm>
              <a:off x="7159625" y="4956175"/>
              <a:ext cx="31908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11</a:t>
              </a:r>
              <a:endParaRPr lang="es-AR" altLang="fr-FR" sz="4000">
                <a:solidFill>
                  <a:srgbClr val="000066"/>
                </a:solidFill>
              </a:endParaRPr>
            </a:p>
          </p:txBody>
        </p:sp>
        <p:grpSp>
          <p:nvGrpSpPr>
            <p:cNvPr id="15392" name="Groupe 47"/>
            <p:cNvGrpSpPr>
              <a:grpSpLocks/>
            </p:cNvGrpSpPr>
            <p:nvPr/>
          </p:nvGrpSpPr>
          <p:grpSpPr bwMode="auto">
            <a:xfrm>
              <a:off x="296862" y="1755774"/>
              <a:ext cx="2520950" cy="744105"/>
              <a:chOff x="3933825" y="3479800"/>
              <a:chExt cx="2143125" cy="744538"/>
            </a:xfrm>
          </p:grpSpPr>
          <p:sp>
            <p:nvSpPr>
              <p:cNvPr id="15403" name="AutoShape 165"/>
              <p:cNvSpPr>
                <a:spLocks noChangeArrowheads="1"/>
              </p:cNvSpPr>
              <p:nvPr/>
            </p:nvSpPr>
            <p:spPr bwMode="auto">
              <a:xfrm>
                <a:off x="3933825" y="3479800"/>
                <a:ext cx="2143125" cy="74453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algn="l" defTabSz="914400"/>
                <a:endParaRPr lang="es-AR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5404" name="Rectangle 3"/>
              <p:cNvSpPr>
                <a:spLocks noChangeArrowheads="1"/>
              </p:cNvSpPr>
              <p:nvPr/>
            </p:nvSpPr>
            <p:spPr bwMode="auto">
              <a:xfrm>
                <a:off x="4129088" y="3616325"/>
                <a:ext cx="165100" cy="144463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/>
                <a:endParaRPr lang="es-A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15405" name="Rectangle 4"/>
              <p:cNvSpPr>
                <a:spLocks noChangeArrowheads="1"/>
              </p:cNvSpPr>
              <p:nvPr/>
            </p:nvSpPr>
            <p:spPr bwMode="auto">
              <a:xfrm>
                <a:off x="4135735" y="3967535"/>
                <a:ext cx="165100" cy="144462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/>
                <a:endParaRPr lang="es-A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15406" name="ZoneTexte 84"/>
              <p:cNvSpPr txBox="1">
                <a:spLocks noChangeArrowheads="1"/>
              </p:cNvSpPr>
              <p:nvPr/>
            </p:nvSpPr>
            <p:spPr bwMode="auto">
              <a:xfrm>
                <a:off x="4281488" y="3495675"/>
                <a:ext cx="1795462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defTabSz="914400"/>
                <a:r>
                  <a:rPr lang="es-AR" altLang="fr-FR" b="1" smtClean="0">
                    <a:solidFill>
                      <a:srgbClr val="000066"/>
                    </a:solidFill>
                    <a:latin typeface="Calibri" pitchFamily="-65" charset="0"/>
                  </a:rPr>
                  <a:t>EVG/c/FTC/TDF</a:t>
                </a:r>
                <a:endParaRPr lang="es-AR" altLang="fr-FR" b="1">
                  <a:solidFill>
                    <a:srgbClr val="000066"/>
                  </a:solidFill>
                  <a:latin typeface="Calibri" pitchFamily="-65" charset="0"/>
                </a:endParaRPr>
              </a:p>
            </p:txBody>
          </p:sp>
          <p:sp>
            <p:nvSpPr>
              <p:cNvPr id="15407" name="ZoneTexte 85"/>
              <p:cNvSpPr txBox="1">
                <a:spLocks noChangeArrowheads="1"/>
              </p:cNvSpPr>
              <p:nvPr/>
            </p:nvSpPr>
            <p:spPr bwMode="auto">
              <a:xfrm>
                <a:off x="4288135" y="3850060"/>
                <a:ext cx="1752600" cy="3695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defTabSz="914400"/>
                <a:r>
                  <a:rPr lang="es-AR" altLang="fr-FR" b="1" smtClean="0">
                    <a:solidFill>
                      <a:srgbClr val="000066"/>
                    </a:solidFill>
                    <a:latin typeface="Calibri" pitchFamily="-65" charset="0"/>
                  </a:rPr>
                  <a:t>NNRTI + FTC + TDF</a:t>
                </a:r>
                <a:endParaRPr lang="es-AR" altLang="fr-FR" b="1">
                  <a:solidFill>
                    <a:srgbClr val="000066"/>
                  </a:solidFill>
                  <a:latin typeface="Calibri" pitchFamily="-65" charset="0"/>
                </a:endParaRPr>
              </a:p>
            </p:txBody>
          </p:sp>
        </p:grpSp>
        <p:sp>
          <p:nvSpPr>
            <p:cNvPr id="15393" name="Text Box 76"/>
            <p:cNvSpPr txBox="1">
              <a:spLocks noChangeArrowheads="1"/>
            </p:cNvSpPr>
            <p:nvPr/>
          </p:nvSpPr>
          <p:spPr bwMode="auto">
            <a:xfrm>
              <a:off x="2668587" y="2681288"/>
              <a:ext cx="5334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s-AR" altLang="fr-FR" b="1" smtClean="0">
                  <a:solidFill>
                    <a:srgbClr val="000066"/>
                  </a:solidFill>
                </a:rPr>
                <a:t>%</a:t>
              </a:r>
              <a:endParaRPr lang="es-AR" altLang="fr-FR" b="1">
                <a:solidFill>
                  <a:srgbClr val="000066"/>
                </a:solidFill>
              </a:endParaRPr>
            </a:p>
          </p:txBody>
        </p:sp>
        <p:sp>
          <p:nvSpPr>
            <p:cNvPr id="15394" name="Rectangle 159"/>
            <p:cNvSpPr>
              <a:spLocks noChangeArrowheads="1"/>
            </p:cNvSpPr>
            <p:nvPr/>
          </p:nvSpPr>
          <p:spPr bwMode="auto">
            <a:xfrm>
              <a:off x="2717800" y="5557838"/>
              <a:ext cx="10001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0</a:t>
              </a:r>
              <a:endParaRPr lang="es-AR" alt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15395" name="Rectangle 160"/>
            <p:cNvSpPr>
              <a:spLocks noChangeArrowheads="1"/>
            </p:cNvSpPr>
            <p:nvPr/>
          </p:nvSpPr>
          <p:spPr bwMode="auto">
            <a:xfrm>
              <a:off x="2619375" y="5046663"/>
              <a:ext cx="19843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20</a:t>
              </a:r>
              <a:endParaRPr lang="es-AR" alt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15396" name="Rectangle 161"/>
            <p:cNvSpPr>
              <a:spLocks noChangeArrowheads="1"/>
            </p:cNvSpPr>
            <p:nvPr/>
          </p:nvSpPr>
          <p:spPr bwMode="auto">
            <a:xfrm>
              <a:off x="2619375" y="4538663"/>
              <a:ext cx="19843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40</a:t>
              </a:r>
              <a:endParaRPr lang="es-AR" alt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15397" name="Rectangle 162"/>
            <p:cNvSpPr>
              <a:spLocks noChangeArrowheads="1"/>
            </p:cNvSpPr>
            <p:nvPr/>
          </p:nvSpPr>
          <p:spPr bwMode="auto">
            <a:xfrm>
              <a:off x="2619375" y="4037013"/>
              <a:ext cx="19843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60</a:t>
              </a:r>
              <a:endParaRPr lang="es-AR" alt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15398" name="Rectangle 163"/>
            <p:cNvSpPr>
              <a:spLocks noChangeArrowheads="1"/>
            </p:cNvSpPr>
            <p:nvPr/>
          </p:nvSpPr>
          <p:spPr bwMode="auto">
            <a:xfrm>
              <a:off x="2619375" y="3527425"/>
              <a:ext cx="19843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80</a:t>
              </a:r>
              <a:endParaRPr lang="es-AR" alt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15399" name="Rectangle 164"/>
            <p:cNvSpPr>
              <a:spLocks noChangeArrowheads="1"/>
            </p:cNvSpPr>
            <p:nvPr/>
          </p:nvSpPr>
          <p:spPr bwMode="auto">
            <a:xfrm>
              <a:off x="2519362" y="3017838"/>
              <a:ext cx="29845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100</a:t>
              </a:r>
              <a:endParaRPr lang="es-AR" alt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15400" name="ZoneTexte 11"/>
            <p:cNvSpPr txBox="1">
              <a:spLocks noChangeArrowheads="1"/>
            </p:cNvSpPr>
            <p:nvPr/>
          </p:nvSpPr>
          <p:spPr bwMode="auto">
            <a:xfrm>
              <a:off x="3208337" y="2230438"/>
              <a:ext cx="1122363" cy="541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lnSpc>
                  <a:spcPct val="80000"/>
                </a:lnSpc>
              </a:pPr>
              <a:r>
                <a:rPr lang="es-AR" altLang="fr-FR" b="1" smtClean="0">
                  <a:solidFill>
                    <a:srgbClr val="0066FF"/>
                  </a:solidFill>
                  <a:latin typeface="Calibri" pitchFamily="-65" charset="0"/>
                </a:rPr>
                <a:t>HIV RNA</a:t>
              </a:r>
              <a:br>
                <a:rPr lang="es-AR" altLang="fr-FR" b="1" smtClean="0">
                  <a:solidFill>
                    <a:srgbClr val="0066FF"/>
                  </a:solidFill>
                  <a:latin typeface="Calibri" pitchFamily="-65" charset="0"/>
                </a:rPr>
              </a:br>
              <a:r>
                <a:rPr lang="es-AR" altLang="fr-FR" b="1" smtClean="0">
                  <a:solidFill>
                    <a:srgbClr val="0066FF"/>
                  </a:solidFill>
                  <a:latin typeface="Calibri" pitchFamily="-65" charset="0"/>
                </a:rPr>
                <a:t>&lt; 50 c/mL</a:t>
              </a:r>
              <a:endParaRPr lang="es-AR" altLang="fr-FR" b="1">
                <a:solidFill>
                  <a:srgbClr val="0066FF"/>
                </a:solidFill>
                <a:latin typeface="Calibri" pitchFamily="-65" charset="0"/>
              </a:endParaRPr>
            </a:p>
          </p:txBody>
        </p:sp>
        <p:sp>
          <p:nvSpPr>
            <p:cNvPr id="15401" name="ZoneTexte 11"/>
            <p:cNvSpPr txBox="1">
              <a:spLocks noChangeArrowheads="1"/>
            </p:cNvSpPr>
            <p:nvPr/>
          </p:nvSpPr>
          <p:spPr bwMode="auto">
            <a:xfrm>
              <a:off x="4962525" y="2230438"/>
              <a:ext cx="1120775" cy="541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lnSpc>
                  <a:spcPct val="80000"/>
                </a:lnSpc>
              </a:pPr>
              <a:r>
                <a:rPr lang="es-AR" altLang="fr-FR" b="1" smtClean="0">
                  <a:solidFill>
                    <a:srgbClr val="0066FF"/>
                  </a:solidFill>
                  <a:latin typeface="Calibri" pitchFamily="-65" charset="0"/>
                </a:rPr>
                <a:t>HIV RNA</a:t>
              </a:r>
              <a:br>
                <a:rPr lang="es-AR" altLang="fr-FR" b="1" smtClean="0">
                  <a:solidFill>
                    <a:srgbClr val="0066FF"/>
                  </a:solidFill>
                  <a:latin typeface="Calibri" pitchFamily="-65" charset="0"/>
                </a:rPr>
              </a:br>
              <a:r>
                <a:rPr lang="es-AR" altLang="fr-FR" b="1" smtClean="0">
                  <a:solidFill>
                    <a:srgbClr val="0066FF"/>
                  </a:solidFill>
                  <a:latin typeface="Calibri" pitchFamily="-65" charset="0"/>
                </a:rPr>
                <a:t>≥ 50 c/mL</a:t>
              </a:r>
              <a:endParaRPr lang="es-AR" altLang="fr-FR" b="1">
                <a:solidFill>
                  <a:srgbClr val="0066FF"/>
                </a:solidFill>
                <a:latin typeface="Calibri" pitchFamily="-65" charset="0"/>
              </a:endParaRPr>
            </a:p>
          </p:txBody>
        </p:sp>
        <p:sp>
          <p:nvSpPr>
            <p:cNvPr id="15402" name="ZoneTexte 11"/>
            <p:cNvSpPr txBox="1">
              <a:spLocks noChangeArrowheads="1"/>
            </p:cNvSpPr>
            <p:nvPr/>
          </p:nvSpPr>
          <p:spPr bwMode="auto">
            <a:xfrm>
              <a:off x="6475898" y="2230438"/>
              <a:ext cx="1259511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lnSpc>
                  <a:spcPct val="80000"/>
                </a:lnSpc>
              </a:pPr>
              <a:r>
                <a:rPr lang="es-AR" altLang="fr-FR" b="1" dirty="0" smtClean="0">
                  <a:solidFill>
                    <a:srgbClr val="0066FF"/>
                  </a:solidFill>
                  <a:latin typeface="Calibri" pitchFamily="-65" charset="0"/>
                </a:rPr>
                <a:t>Sin datos</a:t>
              </a:r>
              <a:br>
                <a:rPr lang="es-AR" altLang="fr-FR" b="1" dirty="0" smtClean="0">
                  <a:solidFill>
                    <a:srgbClr val="0066FF"/>
                  </a:solidFill>
                  <a:latin typeface="Calibri" pitchFamily="-65" charset="0"/>
                </a:rPr>
              </a:br>
              <a:r>
                <a:rPr lang="es-AR" altLang="fr-FR" b="1" dirty="0" smtClean="0">
                  <a:solidFill>
                    <a:srgbClr val="0066FF"/>
                  </a:solidFill>
                  <a:latin typeface="Calibri" pitchFamily="-65" charset="0"/>
                </a:rPr>
                <a:t> virológicos</a:t>
              </a:r>
              <a:endParaRPr lang="es-AR" altLang="fr-FR" b="1" dirty="0">
                <a:solidFill>
                  <a:srgbClr val="0066FF"/>
                </a:solidFill>
                <a:latin typeface="Calibri" pitchFamily="-65" charset="0"/>
              </a:endParaRPr>
            </a:p>
          </p:txBody>
        </p:sp>
      </p:grpSp>
      <p:sp>
        <p:nvSpPr>
          <p:cNvPr id="48" name="Titre 47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dirty="0" err="1">
                <a:cs typeface="ＭＳ Ｐゴシック" pitchFamily="-65" charset="-128"/>
              </a:rPr>
              <a:t>Estudio</a:t>
            </a:r>
            <a:r>
              <a:rPr lang="fr-FR" sz="3200" dirty="0">
                <a:cs typeface="ＭＳ Ｐゴシック" pitchFamily="-65" charset="-128"/>
              </a:rPr>
              <a:t> STRATEGY-NNRTI: </a:t>
            </a:r>
            <a:r>
              <a:rPr lang="fr-FR" sz="3200" dirty="0" err="1" smtClean="0">
                <a:cs typeface="ＭＳ Ｐゴシック" pitchFamily="-65" charset="-128"/>
              </a:rPr>
              <a:t>cambio</a:t>
            </a:r>
            <a:r>
              <a:rPr lang="fr-FR" sz="3200" dirty="0" smtClean="0">
                <a:cs typeface="ＭＳ Ｐゴシック" pitchFamily="-65" charset="-128"/>
              </a:rPr>
              <a:t> </a:t>
            </a:r>
            <a:r>
              <a:rPr lang="fr-FR" sz="3200" dirty="0">
                <a:cs typeface="ＭＳ Ｐゴシック" pitchFamily="-65" charset="-128"/>
              </a:rPr>
              <a:t>de NNRTI a EVG/c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0000"/>
                </a:solidFill>
              </a:rPr>
              <a:t>Pozniak A. Lancet Infect </a:t>
            </a:r>
            <a:r>
              <a:rPr lang="en-GB" altLang="fr-FR" sz="1200" i="1" dirty="0" err="1">
                <a:solidFill>
                  <a:srgbClr val="CC0000"/>
                </a:solidFill>
              </a:rPr>
              <a:t>Dis</a:t>
            </a:r>
            <a:r>
              <a:rPr lang="en-GB" altLang="fr-FR" sz="1200" i="1" dirty="0">
                <a:solidFill>
                  <a:srgbClr val="CC0000"/>
                </a:solidFill>
              </a:rPr>
              <a:t> </a:t>
            </a:r>
            <a:r>
              <a:rPr lang="en-GB" altLang="fr-FR" sz="1200" i="1" dirty="0" smtClean="0">
                <a:solidFill>
                  <a:srgbClr val="CC0000"/>
                </a:solidFill>
              </a:rPr>
              <a:t>2014;14:590-9</a:t>
            </a:r>
            <a:endParaRPr lang="en-GB" altLang="fr-FR" sz="1200" i="1" dirty="0">
              <a:solidFill>
                <a:srgbClr val="CC0000"/>
              </a:solidFill>
            </a:endParaRPr>
          </a:p>
        </p:txBody>
      </p:sp>
      <p:sp>
        <p:nvSpPr>
          <p:cNvPr id="16387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altLang="fr-FR" sz="1200" b="1" i="1">
                <a:solidFill>
                  <a:srgbClr val="333399"/>
                </a:solidFill>
                <a:latin typeface="Cambria" pitchFamily="-65" charset="0"/>
                <a:cs typeface="Arial" charset="0"/>
              </a:rPr>
              <a:t>STRATEGY-NNRTI</a:t>
            </a:r>
          </a:p>
        </p:txBody>
      </p:sp>
      <p:sp>
        <p:nvSpPr>
          <p:cNvPr id="16389" name="Text Box 2"/>
          <p:cNvSpPr txBox="1">
            <a:spLocks noChangeArrowheads="1"/>
          </p:cNvSpPr>
          <p:nvPr/>
        </p:nvSpPr>
        <p:spPr bwMode="auto">
          <a:xfrm>
            <a:off x="2353333" y="1150938"/>
            <a:ext cx="4423056" cy="71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lnSpc>
                <a:spcPts val="2400"/>
              </a:lnSpc>
            </a:pPr>
            <a:r>
              <a:rPr lang="es-AR" altLang="fr-FR" sz="2400" b="1" dirty="0" smtClean="0">
                <a:solidFill>
                  <a:srgbClr val="CC3300"/>
                </a:solidFill>
                <a:latin typeface="Calibri" pitchFamily="-65" charset="0"/>
              </a:rPr>
              <a:t>CV &lt; 50 </a:t>
            </a:r>
            <a:r>
              <a:rPr lang="es-AR" altLang="fr-FR" sz="2400" b="1" dirty="0" smtClean="0">
                <a:solidFill>
                  <a:srgbClr val="CC3300"/>
                </a:solidFill>
                <a:latin typeface="Calibri" pitchFamily="-65" charset="0"/>
              </a:rPr>
              <a:t>c/m </a:t>
            </a:r>
            <a:br>
              <a:rPr lang="es-AR" altLang="fr-FR" sz="2400" b="1" dirty="0" smtClean="0">
                <a:solidFill>
                  <a:srgbClr val="CC3300"/>
                </a:solidFill>
                <a:latin typeface="Calibri" pitchFamily="-65" charset="0"/>
              </a:rPr>
            </a:br>
            <a:r>
              <a:rPr lang="es-AR" altLang="fr-FR" sz="2400" b="1" dirty="0" smtClean="0">
                <a:solidFill>
                  <a:srgbClr val="CC3300"/>
                </a:solidFill>
                <a:latin typeface="Calibri" pitchFamily="-65" charset="0"/>
              </a:rPr>
              <a:t>Sensibilidad </a:t>
            </a:r>
            <a:r>
              <a:rPr lang="es-AR" altLang="fr-FR" sz="2400" b="1" dirty="0" smtClean="0">
                <a:solidFill>
                  <a:srgbClr val="CC3300"/>
                </a:solidFill>
                <a:latin typeface="Calibri" pitchFamily="-65" charset="0"/>
              </a:rPr>
              <a:t>y análisis secundario</a:t>
            </a:r>
            <a:endParaRPr lang="es-AR" altLang="fr-FR" sz="2400" b="1" dirty="0">
              <a:solidFill>
                <a:srgbClr val="CC3300"/>
              </a:solidFill>
              <a:latin typeface="Calibri" pitchFamily="-65" charset="0"/>
            </a:endParaRPr>
          </a:p>
        </p:txBody>
      </p:sp>
      <p:graphicFrame>
        <p:nvGraphicFramePr>
          <p:cNvPr id="10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870195"/>
              </p:ext>
            </p:extLst>
          </p:nvPr>
        </p:nvGraphicFramePr>
        <p:xfrm>
          <a:off x="896938" y="2001838"/>
          <a:ext cx="7346950" cy="2867026"/>
        </p:xfrm>
        <a:graphic>
          <a:graphicData uri="http://schemas.openxmlformats.org/drawingml/2006/table">
            <a:tbl>
              <a:tblPr/>
              <a:tblGrid>
                <a:gridCol w="2105814"/>
                <a:gridCol w="2711236"/>
                <a:gridCol w="2529900"/>
              </a:tblGrid>
              <a:tr h="62327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fr-F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EGV/c/FTC/TDF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NNRTI + FTC + TDF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Por-protocolo</a:t>
                      </a:r>
                      <a:endParaRPr kumimoji="0" lang="es-AR" altLang="fr-FR" sz="1800" b="0" i="0" u="none" strike="noStrike" cap="none" normalizeH="0" baseline="3000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99%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99%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fr-FR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Diferencia: 0.1% (IC 95%: - 2.1 a 3.5)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ITT-TLOVR</a:t>
                      </a: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92%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87%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fr-FR" sz="1800" b="0" i="0" u="none" strike="noStrike" cap="none" normalizeH="0" baseline="3000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Diferencia: 5.0% (IC 95%: -1.1 a 12.1)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15" name="Espace réservé du contenu 2"/>
          <p:cNvSpPr txBox="1">
            <a:spLocks/>
          </p:cNvSpPr>
          <p:nvPr/>
        </p:nvSpPr>
        <p:spPr bwMode="auto">
          <a:xfrm>
            <a:off x="50800" y="5135587"/>
            <a:ext cx="9024938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buClr>
                <a:srgbClr val="CC3300"/>
              </a:buClr>
              <a:buFont typeface="Wingdings" pitchFamily="-65" charset="2"/>
              <a:buChar char="§"/>
            </a:pPr>
            <a:r>
              <a:rPr lang="es-AR" altLang="fr-FR" sz="1600" dirty="0" smtClean="0">
                <a:solidFill>
                  <a:srgbClr val="000066"/>
                </a:solidFill>
              </a:rPr>
              <a:t>Un participante en cada grupo  cumplió criterios para test de resistencia  </a:t>
            </a:r>
            <a:br>
              <a:rPr lang="es-AR" altLang="fr-FR" sz="1600" dirty="0" smtClean="0">
                <a:solidFill>
                  <a:srgbClr val="000066"/>
                </a:solidFill>
              </a:rPr>
            </a:br>
            <a:r>
              <a:rPr lang="es-AR" altLang="fr-FR" sz="1600" dirty="0" smtClean="0">
                <a:solidFill>
                  <a:srgbClr val="000066"/>
                </a:solidFill>
              </a:rPr>
              <a:t>(CV </a:t>
            </a:r>
            <a:r>
              <a:rPr lang="es-AR" altLang="fr-FR" sz="1600" u="sng" dirty="0" smtClean="0">
                <a:solidFill>
                  <a:srgbClr val="000066"/>
                </a:solidFill>
              </a:rPr>
              <a:t>&gt;</a:t>
            </a:r>
            <a:r>
              <a:rPr lang="es-AR" altLang="fr-FR" sz="1600" dirty="0" smtClean="0">
                <a:solidFill>
                  <a:srgbClr val="000066"/>
                </a:solidFill>
              </a:rPr>
              <a:t> 400 c/ml al fallo virológico o discontinuación temprana)</a:t>
            </a:r>
          </a:p>
          <a:p>
            <a:pPr marL="742950" lvl="1" indent="-285750" algn="l" eaLnBrk="0" hangingPunct="0">
              <a:buClr>
                <a:srgbClr val="CC3300"/>
              </a:buClr>
              <a:buFontTx/>
              <a:buChar char="–"/>
            </a:pPr>
            <a:r>
              <a:rPr lang="es-AR" altLang="fr-FR" sz="1600" dirty="0" smtClean="0">
                <a:solidFill>
                  <a:srgbClr val="000066"/>
                </a:solidFill>
              </a:rPr>
              <a:t>No emergencia de resistencia</a:t>
            </a:r>
          </a:p>
          <a:p>
            <a:pPr marL="742950" lvl="1" indent="-285750" algn="l" eaLnBrk="0" hangingPunct="0">
              <a:buClr>
                <a:srgbClr val="CC3300"/>
              </a:buClr>
              <a:buFontTx/>
              <a:buChar char="–"/>
            </a:pPr>
            <a:r>
              <a:rPr lang="es-AR" altLang="fr-FR" sz="1600" dirty="0" smtClean="0">
                <a:solidFill>
                  <a:srgbClr val="000066"/>
                </a:solidFill>
              </a:rPr>
              <a:t>Ambos permanecieron en el estudio y alcanzaron CV &lt; 50 c/ml a S48</a:t>
            </a:r>
            <a:endParaRPr lang="es-AR" altLang="fr-FR" sz="1600" dirty="0">
              <a:solidFill>
                <a:srgbClr val="000066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dirty="0" err="1">
                <a:cs typeface="ＭＳ Ｐゴシック" pitchFamily="-65" charset="-128"/>
              </a:rPr>
              <a:t>Estudio</a:t>
            </a:r>
            <a:r>
              <a:rPr lang="fr-FR" sz="3200" dirty="0">
                <a:cs typeface="ＭＳ Ｐゴシック" pitchFamily="-65" charset="-128"/>
              </a:rPr>
              <a:t> STRATEGY-NNRTI: </a:t>
            </a:r>
            <a:r>
              <a:rPr lang="fr-FR" sz="3200" dirty="0" err="1" smtClean="0">
                <a:cs typeface="ＭＳ Ｐゴシック" pitchFamily="-65" charset="-128"/>
              </a:rPr>
              <a:t>cambio</a:t>
            </a:r>
            <a:r>
              <a:rPr lang="fr-FR" sz="3200" dirty="0" smtClean="0">
                <a:cs typeface="ＭＳ Ｐゴシック" pitchFamily="-65" charset="-128"/>
              </a:rPr>
              <a:t> </a:t>
            </a:r>
            <a:r>
              <a:rPr lang="fr-FR" sz="3200" dirty="0">
                <a:cs typeface="ＭＳ Ｐゴシック" pitchFamily="-65" charset="-128"/>
              </a:rPr>
              <a:t>de NNRTI a EVG/c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34417" y="1100138"/>
            <a:ext cx="78608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AR" altLang="fr-FR" sz="2800" b="1" dirty="0" err="1" smtClean="0">
                <a:solidFill>
                  <a:srgbClr val="CC3300"/>
                </a:solidFill>
                <a:latin typeface="Calibri" pitchFamily="-65" charset="0"/>
              </a:rPr>
              <a:t>Exito</a:t>
            </a:r>
            <a:r>
              <a:rPr lang="es-AR" altLang="fr-FR" sz="2800" b="1" dirty="0" smtClean="0">
                <a:solidFill>
                  <a:srgbClr val="CC3300"/>
                </a:solidFill>
                <a:latin typeface="Calibri" pitchFamily="-65" charset="0"/>
              </a:rPr>
              <a:t> virológico global y por subgrupos a S48 (</a:t>
            </a:r>
            <a:r>
              <a:rPr lang="es-AR" altLang="fr-FR" sz="2800" b="1" dirty="0" err="1" smtClean="0">
                <a:solidFill>
                  <a:srgbClr val="CC3300"/>
                </a:solidFill>
                <a:latin typeface="Calibri" pitchFamily="-65" charset="0"/>
              </a:rPr>
              <a:t>mITT</a:t>
            </a:r>
            <a:r>
              <a:rPr lang="es-AR" altLang="fr-FR" sz="2800" b="1" dirty="0" smtClean="0">
                <a:solidFill>
                  <a:srgbClr val="CC3300"/>
                </a:solidFill>
                <a:latin typeface="Calibri" pitchFamily="-65" charset="0"/>
              </a:rPr>
              <a:t>)</a:t>
            </a:r>
            <a:endParaRPr lang="es-AR" altLang="fr-FR" sz="2800" b="1" dirty="0">
              <a:solidFill>
                <a:srgbClr val="CC3300"/>
              </a:solidFill>
              <a:latin typeface="Calibri" pitchFamily="-65" charset="0"/>
            </a:endParaRPr>
          </a:p>
        </p:txBody>
      </p:sp>
      <p:sp>
        <p:nvSpPr>
          <p:cNvPr id="17411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s-AR" altLang="fr-FR" sz="1200" i="1" smtClean="0">
                <a:solidFill>
                  <a:srgbClr val="CC0000"/>
                </a:solidFill>
              </a:rPr>
              <a:t>Pozniak A. Lancet Infect Dis 2014;14:590-9</a:t>
            </a:r>
            <a:endParaRPr lang="es-AR" altLang="fr-FR" sz="1200" i="1">
              <a:solidFill>
                <a:srgbClr val="CC0000"/>
              </a:solidFill>
            </a:endParaRPr>
          </a:p>
        </p:txBody>
      </p:sp>
      <p:sp>
        <p:nvSpPr>
          <p:cNvPr id="17412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altLang="fr-FR" sz="1200" b="1" i="1">
                <a:solidFill>
                  <a:srgbClr val="333399"/>
                </a:solidFill>
                <a:latin typeface="Cambria" pitchFamily="-65" charset="0"/>
                <a:cs typeface="Arial" charset="0"/>
              </a:rPr>
              <a:t>STRATEGY-NNRTI</a:t>
            </a:r>
          </a:p>
        </p:txBody>
      </p:sp>
      <p:grpSp>
        <p:nvGrpSpPr>
          <p:cNvPr id="145" name="Groupe 144"/>
          <p:cNvGrpSpPr/>
          <p:nvPr/>
        </p:nvGrpSpPr>
        <p:grpSpPr>
          <a:xfrm>
            <a:off x="79274" y="1600200"/>
            <a:ext cx="4951514" cy="5131059"/>
            <a:chOff x="79274" y="1600200"/>
            <a:chExt cx="4951514" cy="5131059"/>
          </a:xfrm>
        </p:grpSpPr>
        <p:sp>
          <p:nvSpPr>
            <p:cNvPr id="7" name="Line 141"/>
            <p:cNvSpPr>
              <a:spLocks noChangeShapeType="1"/>
            </p:cNvSpPr>
            <p:nvPr/>
          </p:nvSpPr>
          <p:spPr bwMode="auto">
            <a:xfrm>
              <a:off x="1479550" y="1845191"/>
              <a:ext cx="0" cy="408146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8" name="Line 142"/>
            <p:cNvSpPr>
              <a:spLocks noChangeShapeType="1"/>
            </p:cNvSpPr>
            <p:nvPr/>
          </p:nvSpPr>
          <p:spPr bwMode="auto">
            <a:xfrm>
              <a:off x="1416050" y="5926654"/>
              <a:ext cx="306863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0" name="Line 143"/>
            <p:cNvSpPr>
              <a:spLocks noChangeShapeType="1"/>
            </p:cNvSpPr>
            <p:nvPr/>
          </p:nvSpPr>
          <p:spPr bwMode="auto">
            <a:xfrm>
              <a:off x="1412875" y="5559941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1" name="Line 144"/>
            <p:cNvSpPr>
              <a:spLocks noChangeShapeType="1"/>
            </p:cNvSpPr>
            <p:nvPr/>
          </p:nvSpPr>
          <p:spPr bwMode="auto">
            <a:xfrm>
              <a:off x="1412875" y="4802704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2" name="Line 146"/>
            <p:cNvSpPr>
              <a:spLocks noChangeShapeType="1"/>
            </p:cNvSpPr>
            <p:nvPr/>
          </p:nvSpPr>
          <p:spPr bwMode="auto">
            <a:xfrm>
              <a:off x="1412875" y="4056579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3" name="Line 149"/>
            <p:cNvSpPr>
              <a:spLocks noChangeShapeType="1"/>
            </p:cNvSpPr>
            <p:nvPr/>
          </p:nvSpPr>
          <p:spPr bwMode="auto">
            <a:xfrm flipV="1">
              <a:off x="1479550" y="5926654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4" name="Rectangle 164"/>
            <p:cNvSpPr>
              <a:spLocks noChangeArrowheads="1"/>
            </p:cNvSpPr>
            <p:nvPr/>
          </p:nvSpPr>
          <p:spPr bwMode="auto">
            <a:xfrm>
              <a:off x="1001123" y="1907104"/>
              <a:ext cx="41492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Global</a:t>
              </a:r>
            </a:p>
          </p:txBody>
        </p:sp>
        <p:sp>
          <p:nvSpPr>
            <p:cNvPr id="15" name="Line 143"/>
            <p:cNvSpPr>
              <a:spLocks noChangeShapeType="1"/>
            </p:cNvSpPr>
            <p:nvPr/>
          </p:nvSpPr>
          <p:spPr bwMode="auto">
            <a:xfrm>
              <a:off x="1411288" y="5185291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6" name="Line 143"/>
            <p:cNvSpPr>
              <a:spLocks noChangeShapeType="1"/>
            </p:cNvSpPr>
            <p:nvPr/>
          </p:nvSpPr>
          <p:spPr bwMode="auto">
            <a:xfrm>
              <a:off x="1408113" y="4439166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8" name="Line 143"/>
            <p:cNvSpPr>
              <a:spLocks noChangeShapeType="1"/>
            </p:cNvSpPr>
            <p:nvPr/>
          </p:nvSpPr>
          <p:spPr bwMode="auto">
            <a:xfrm>
              <a:off x="1404938" y="3680341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9" name="Line 143"/>
            <p:cNvSpPr>
              <a:spLocks noChangeShapeType="1"/>
            </p:cNvSpPr>
            <p:nvPr/>
          </p:nvSpPr>
          <p:spPr bwMode="auto">
            <a:xfrm>
              <a:off x="1403350" y="3308866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20" name="Line 143"/>
            <p:cNvSpPr>
              <a:spLocks noChangeShapeType="1"/>
            </p:cNvSpPr>
            <p:nvPr/>
          </p:nvSpPr>
          <p:spPr bwMode="auto">
            <a:xfrm>
              <a:off x="1400175" y="2934216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21" name="Line 143"/>
            <p:cNvSpPr>
              <a:spLocks noChangeShapeType="1"/>
            </p:cNvSpPr>
            <p:nvPr/>
          </p:nvSpPr>
          <p:spPr bwMode="auto">
            <a:xfrm>
              <a:off x="1398588" y="2561154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22" name="Line 143"/>
            <p:cNvSpPr>
              <a:spLocks noChangeShapeType="1"/>
            </p:cNvSpPr>
            <p:nvPr/>
          </p:nvSpPr>
          <p:spPr bwMode="auto">
            <a:xfrm>
              <a:off x="1397000" y="2199204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23" name="Line 143"/>
            <p:cNvSpPr>
              <a:spLocks noChangeShapeType="1"/>
            </p:cNvSpPr>
            <p:nvPr/>
          </p:nvSpPr>
          <p:spPr bwMode="auto">
            <a:xfrm>
              <a:off x="1404938" y="1861066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24" name="Rectangle 164"/>
            <p:cNvSpPr>
              <a:spLocks noChangeArrowheads="1"/>
            </p:cNvSpPr>
            <p:nvPr/>
          </p:nvSpPr>
          <p:spPr bwMode="auto">
            <a:xfrm>
              <a:off x="398794" y="2278579"/>
              <a:ext cx="101725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Edad &lt; 40 añoss</a:t>
              </a:r>
            </a:p>
          </p:txBody>
        </p:sp>
        <p:sp>
          <p:nvSpPr>
            <p:cNvPr id="25" name="Rectangle 164"/>
            <p:cNvSpPr>
              <a:spLocks noChangeArrowheads="1"/>
            </p:cNvSpPr>
            <p:nvPr/>
          </p:nvSpPr>
          <p:spPr bwMode="auto">
            <a:xfrm>
              <a:off x="460184" y="2651641"/>
              <a:ext cx="95586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Edad </a:t>
              </a:r>
              <a:r>
                <a:rPr lang="es-AR" altLang="fr-FR" sz="1200" b="1" u="sng" smtClean="0">
                  <a:solidFill>
                    <a:srgbClr val="000066"/>
                  </a:solidFill>
                  <a:latin typeface="+mj-lt"/>
                </a:rPr>
                <a:t>&gt; </a:t>
              </a: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40 años</a:t>
              </a:r>
            </a:p>
          </p:txBody>
        </p:sp>
        <p:sp>
          <p:nvSpPr>
            <p:cNvPr id="26" name="Rectangle 164"/>
            <p:cNvSpPr>
              <a:spLocks noChangeArrowheads="1"/>
            </p:cNvSpPr>
            <p:nvPr/>
          </p:nvSpPr>
          <p:spPr bwMode="auto">
            <a:xfrm>
              <a:off x="834911" y="3038991"/>
              <a:ext cx="58113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dirty="0" smtClean="0">
                  <a:solidFill>
                    <a:srgbClr val="000066"/>
                  </a:solidFill>
                  <a:latin typeface="+mj-lt"/>
                </a:rPr>
                <a:t>Hombres</a:t>
              </a:r>
            </a:p>
          </p:txBody>
        </p:sp>
        <p:sp>
          <p:nvSpPr>
            <p:cNvPr id="27" name="Rectangle 164"/>
            <p:cNvSpPr>
              <a:spLocks noChangeArrowheads="1"/>
            </p:cNvSpPr>
            <p:nvPr/>
          </p:nvSpPr>
          <p:spPr bwMode="auto">
            <a:xfrm>
              <a:off x="888637" y="3408879"/>
              <a:ext cx="52741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Mujeres</a:t>
              </a:r>
            </a:p>
          </p:txBody>
        </p:sp>
        <p:sp>
          <p:nvSpPr>
            <p:cNvPr id="28" name="Rectangle 164"/>
            <p:cNvSpPr>
              <a:spLocks noChangeArrowheads="1"/>
            </p:cNvSpPr>
            <p:nvPr/>
          </p:nvSpPr>
          <p:spPr bwMode="auto">
            <a:xfrm>
              <a:off x="924698" y="3789879"/>
              <a:ext cx="49135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Blancos</a:t>
              </a:r>
            </a:p>
          </p:txBody>
        </p:sp>
        <p:sp>
          <p:nvSpPr>
            <p:cNvPr id="29" name="Rectangle 164"/>
            <p:cNvSpPr>
              <a:spLocks noChangeArrowheads="1"/>
            </p:cNvSpPr>
            <p:nvPr/>
          </p:nvSpPr>
          <p:spPr bwMode="auto">
            <a:xfrm>
              <a:off x="709727" y="4166116"/>
              <a:ext cx="70632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No blancos</a:t>
              </a:r>
            </a:p>
          </p:txBody>
        </p:sp>
        <p:sp>
          <p:nvSpPr>
            <p:cNvPr id="30" name="Rectangle 164"/>
            <p:cNvSpPr>
              <a:spLocks noChangeArrowheads="1"/>
            </p:cNvSpPr>
            <p:nvPr/>
          </p:nvSpPr>
          <p:spPr bwMode="auto">
            <a:xfrm>
              <a:off x="841375" y="4534416"/>
              <a:ext cx="57467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Efavirenz</a:t>
              </a:r>
            </a:p>
          </p:txBody>
        </p:sp>
        <p:sp>
          <p:nvSpPr>
            <p:cNvPr id="31" name="Rectangle 164"/>
            <p:cNvSpPr>
              <a:spLocks noChangeArrowheads="1"/>
            </p:cNvSpPr>
            <p:nvPr/>
          </p:nvSpPr>
          <p:spPr bwMode="auto">
            <a:xfrm>
              <a:off x="608512" y="4905891"/>
              <a:ext cx="80753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No efavirenz</a:t>
              </a:r>
            </a:p>
          </p:txBody>
        </p:sp>
        <p:sp>
          <p:nvSpPr>
            <p:cNvPr id="33" name="Rectangle 164"/>
            <p:cNvSpPr>
              <a:spLocks noChangeArrowheads="1"/>
            </p:cNvSpPr>
            <p:nvPr/>
          </p:nvSpPr>
          <p:spPr bwMode="auto">
            <a:xfrm>
              <a:off x="156218" y="5245616"/>
              <a:ext cx="125983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lnSpc>
                  <a:spcPts val="12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dirty="0" smtClean="0">
                  <a:solidFill>
                    <a:srgbClr val="000066"/>
                  </a:solidFill>
                  <a:latin typeface="+mj-lt"/>
                </a:rPr>
                <a:t>En primer régimen </a:t>
              </a:r>
            </a:p>
            <a:p>
              <a:pPr algn="r" defTabSz="914400" eaLnBrk="1" hangingPunct="1">
                <a:lnSpc>
                  <a:spcPts val="12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dirty="0" smtClean="0">
                  <a:solidFill>
                    <a:srgbClr val="000066"/>
                  </a:solidFill>
                  <a:latin typeface="+mj-lt"/>
                </a:rPr>
                <a:t>al basal</a:t>
              </a:r>
            </a:p>
          </p:txBody>
        </p:sp>
        <p:sp>
          <p:nvSpPr>
            <p:cNvPr id="34" name="Rectangle 164"/>
            <p:cNvSpPr>
              <a:spLocks noChangeArrowheads="1"/>
            </p:cNvSpPr>
            <p:nvPr/>
          </p:nvSpPr>
          <p:spPr bwMode="auto">
            <a:xfrm>
              <a:off x="79274" y="5586929"/>
              <a:ext cx="13367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lnSpc>
                  <a:spcPts val="12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dirty="0" smtClean="0">
                  <a:solidFill>
                    <a:srgbClr val="000066"/>
                  </a:solidFill>
                  <a:latin typeface="+mj-lt"/>
                </a:rPr>
                <a:t>En segundo régimen </a:t>
              </a:r>
            </a:p>
            <a:p>
              <a:pPr algn="r" defTabSz="914400" eaLnBrk="1" hangingPunct="1">
                <a:lnSpc>
                  <a:spcPts val="12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dirty="0" smtClean="0">
                  <a:solidFill>
                    <a:srgbClr val="000066"/>
                  </a:solidFill>
                  <a:latin typeface="+mj-lt"/>
                </a:rPr>
                <a:t>al basal</a:t>
              </a:r>
            </a:p>
          </p:txBody>
        </p:sp>
        <p:sp>
          <p:nvSpPr>
            <p:cNvPr id="35" name="Rectangle 164"/>
            <p:cNvSpPr>
              <a:spLocks noChangeArrowheads="1"/>
            </p:cNvSpPr>
            <p:nvPr/>
          </p:nvSpPr>
          <p:spPr bwMode="auto">
            <a:xfrm>
              <a:off x="1428750" y="5998091"/>
              <a:ext cx="79375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36" name="Rectangle 164"/>
            <p:cNvSpPr>
              <a:spLocks noChangeArrowheads="1"/>
            </p:cNvSpPr>
            <p:nvPr/>
          </p:nvSpPr>
          <p:spPr bwMode="auto">
            <a:xfrm>
              <a:off x="1695450" y="5998091"/>
              <a:ext cx="157163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10</a:t>
              </a:r>
            </a:p>
          </p:txBody>
        </p:sp>
        <p:sp>
          <p:nvSpPr>
            <p:cNvPr id="37" name="Rectangle 164"/>
            <p:cNvSpPr>
              <a:spLocks noChangeArrowheads="1"/>
            </p:cNvSpPr>
            <p:nvPr/>
          </p:nvSpPr>
          <p:spPr bwMode="auto">
            <a:xfrm>
              <a:off x="1993900" y="5998091"/>
              <a:ext cx="157163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20</a:t>
              </a:r>
            </a:p>
          </p:txBody>
        </p:sp>
        <p:sp>
          <p:nvSpPr>
            <p:cNvPr id="38" name="Rectangle 164"/>
            <p:cNvSpPr>
              <a:spLocks noChangeArrowheads="1"/>
            </p:cNvSpPr>
            <p:nvPr/>
          </p:nvSpPr>
          <p:spPr bwMode="auto">
            <a:xfrm>
              <a:off x="2293938" y="5998091"/>
              <a:ext cx="1571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30</a:t>
              </a:r>
            </a:p>
          </p:txBody>
        </p:sp>
        <p:sp>
          <p:nvSpPr>
            <p:cNvPr id="39" name="Rectangle 164"/>
            <p:cNvSpPr>
              <a:spLocks noChangeArrowheads="1"/>
            </p:cNvSpPr>
            <p:nvPr/>
          </p:nvSpPr>
          <p:spPr bwMode="auto">
            <a:xfrm>
              <a:off x="2592388" y="5998091"/>
              <a:ext cx="1571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40</a:t>
              </a:r>
            </a:p>
          </p:txBody>
        </p:sp>
        <p:sp>
          <p:nvSpPr>
            <p:cNvPr id="40" name="Rectangle 164"/>
            <p:cNvSpPr>
              <a:spLocks noChangeArrowheads="1"/>
            </p:cNvSpPr>
            <p:nvPr/>
          </p:nvSpPr>
          <p:spPr bwMode="auto">
            <a:xfrm>
              <a:off x="2892425" y="5998091"/>
              <a:ext cx="157163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41" name="Rectangle 164"/>
            <p:cNvSpPr>
              <a:spLocks noChangeArrowheads="1"/>
            </p:cNvSpPr>
            <p:nvPr/>
          </p:nvSpPr>
          <p:spPr bwMode="auto">
            <a:xfrm>
              <a:off x="3192463" y="5998091"/>
              <a:ext cx="1571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60</a:t>
              </a:r>
            </a:p>
          </p:txBody>
        </p:sp>
        <p:sp>
          <p:nvSpPr>
            <p:cNvPr id="42" name="Rectangle 164"/>
            <p:cNvSpPr>
              <a:spLocks noChangeArrowheads="1"/>
            </p:cNvSpPr>
            <p:nvPr/>
          </p:nvSpPr>
          <p:spPr bwMode="auto">
            <a:xfrm>
              <a:off x="3490913" y="5998091"/>
              <a:ext cx="1571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70</a:t>
              </a:r>
            </a:p>
          </p:txBody>
        </p:sp>
        <p:sp>
          <p:nvSpPr>
            <p:cNvPr id="43" name="Rectangle 164"/>
            <p:cNvSpPr>
              <a:spLocks noChangeArrowheads="1"/>
            </p:cNvSpPr>
            <p:nvPr/>
          </p:nvSpPr>
          <p:spPr bwMode="auto">
            <a:xfrm>
              <a:off x="3790950" y="5998091"/>
              <a:ext cx="157163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80</a:t>
              </a:r>
            </a:p>
          </p:txBody>
        </p:sp>
        <p:sp>
          <p:nvSpPr>
            <p:cNvPr id="44" name="Rectangle 164"/>
            <p:cNvSpPr>
              <a:spLocks noChangeArrowheads="1"/>
            </p:cNvSpPr>
            <p:nvPr/>
          </p:nvSpPr>
          <p:spPr bwMode="auto">
            <a:xfrm>
              <a:off x="4089400" y="5998091"/>
              <a:ext cx="157163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90</a:t>
              </a:r>
            </a:p>
          </p:txBody>
        </p:sp>
        <p:sp>
          <p:nvSpPr>
            <p:cNvPr id="45" name="Rectangle 164"/>
            <p:cNvSpPr>
              <a:spLocks noChangeArrowheads="1"/>
            </p:cNvSpPr>
            <p:nvPr/>
          </p:nvSpPr>
          <p:spPr bwMode="auto">
            <a:xfrm>
              <a:off x="4343400" y="5998091"/>
              <a:ext cx="236538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100</a:t>
              </a:r>
            </a:p>
          </p:txBody>
        </p:sp>
        <p:sp>
          <p:nvSpPr>
            <p:cNvPr id="46" name="Rectangle 164"/>
            <p:cNvSpPr>
              <a:spLocks noChangeArrowheads="1"/>
            </p:cNvSpPr>
            <p:nvPr/>
          </p:nvSpPr>
          <p:spPr bwMode="auto">
            <a:xfrm>
              <a:off x="2366246" y="6172716"/>
              <a:ext cx="12254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dirty="0" smtClean="0">
                  <a:solidFill>
                    <a:srgbClr val="000066"/>
                  </a:solidFill>
                  <a:latin typeface="+mj-lt"/>
                </a:rPr>
                <a:t>Éxito virológico (%)</a:t>
              </a:r>
            </a:p>
          </p:txBody>
        </p:sp>
        <p:sp>
          <p:nvSpPr>
            <p:cNvPr id="47" name="Rectangle 164"/>
            <p:cNvSpPr>
              <a:spLocks noChangeArrowheads="1"/>
            </p:cNvSpPr>
            <p:nvPr/>
          </p:nvSpPr>
          <p:spPr bwMode="auto">
            <a:xfrm>
              <a:off x="4559300" y="1837254"/>
              <a:ext cx="471488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271/290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126/143</a:t>
              </a:r>
            </a:p>
          </p:txBody>
        </p:sp>
        <p:sp>
          <p:nvSpPr>
            <p:cNvPr id="48" name="Rectangle 164"/>
            <p:cNvSpPr>
              <a:spLocks noChangeArrowheads="1"/>
            </p:cNvSpPr>
            <p:nvPr/>
          </p:nvSpPr>
          <p:spPr bwMode="auto">
            <a:xfrm>
              <a:off x="4559300" y="2208729"/>
              <a:ext cx="471488" cy="322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107/114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62/74</a:t>
              </a:r>
            </a:p>
          </p:txBody>
        </p:sp>
        <p:sp>
          <p:nvSpPr>
            <p:cNvPr id="49" name="Rectangle 164"/>
            <p:cNvSpPr>
              <a:spLocks noChangeArrowheads="1"/>
            </p:cNvSpPr>
            <p:nvPr/>
          </p:nvSpPr>
          <p:spPr bwMode="auto">
            <a:xfrm>
              <a:off x="4543425" y="2581791"/>
              <a:ext cx="469900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164/176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64/69</a:t>
              </a:r>
            </a:p>
          </p:txBody>
        </p:sp>
        <p:sp>
          <p:nvSpPr>
            <p:cNvPr id="50" name="Rectangle 164"/>
            <p:cNvSpPr>
              <a:spLocks noChangeArrowheads="1"/>
            </p:cNvSpPr>
            <p:nvPr/>
          </p:nvSpPr>
          <p:spPr bwMode="auto">
            <a:xfrm>
              <a:off x="4508500" y="2969141"/>
              <a:ext cx="488950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251/267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119/134</a:t>
              </a:r>
            </a:p>
          </p:txBody>
        </p:sp>
        <p:sp>
          <p:nvSpPr>
            <p:cNvPr id="51" name="Rectangle 164"/>
            <p:cNvSpPr>
              <a:spLocks noChangeArrowheads="1"/>
            </p:cNvSpPr>
            <p:nvPr/>
          </p:nvSpPr>
          <p:spPr bwMode="auto">
            <a:xfrm>
              <a:off x="4641850" y="3339029"/>
              <a:ext cx="338138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20/23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7/9</a:t>
              </a:r>
            </a:p>
          </p:txBody>
        </p:sp>
        <p:sp>
          <p:nvSpPr>
            <p:cNvPr id="52" name="Rectangle 164"/>
            <p:cNvSpPr>
              <a:spLocks noChangeArrowheads="1"/>
            </p:cNvSpPr>
            <p:nvPr/>
          </p:nvSpPr>
          <p:spPr bwMode="auto">
            <a:xfrm>
              <a:off x="4503738" y="3720029"/>
              <a:ext cx="488950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216/230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99/109</a:t>
              </a:r>
            </a:p>
          </p:txBody>
        </p:sp>
        <p:sp>
          <p:nvSpPr>
            <p:cNvPr id="53" name="Rectangle 164"/>
            <p:cNvSpPr>
              <a:spLocks noChangeArrowheads="1"/>
            </p:cNvSpPr>
            <p:nvPr/>
          </p:nvSpPr>
          <p:spPr bwMode="auto">
            <a:xfrm>
              <a:off x="4660900" y="4096266"/>
              <a:ext cx="338138" cy="3222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55/60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27/34</a:t>
              </a:r>
            </a:p>
          </p:txBody>
        </p:sp>
        <p:sp>
          <p:nvSpPr>
            <p:cNvPr id="54" name="Rectangle 164"/>
            <p:cNvSpPr>
              <a:spLocks noChangeArrowheads="1"/>
            </p:cNvSpPr>
            <p:nvPr/>
          </p:nvSpPr>
          <p:spPr bwMode="auto">
            <a:xfrm>
              <a:off x="4521200" y="4464566"/>
              <a:ext cx="471488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214/231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91/106</a:t>
              </a:r>
            </a:p>
          </p:txBody>
        </p:sp>
        <p:sp>
          <p:nvSpPr>
            <p:cNvPr id="55" name="Rectangle 164"/>
            <p:cNvSpPr>
              <a:spLocks noChangeArrowheads="1"/>
            </p:cNvSpPr>
            <p:nvPr/>
          </p:nvSpPr>
          <p:spPr bwMode="auto">
            <a:xfrm>
              <a:off x="4665663" y="4836041"/>
              <a:ext cx="333375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57/59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35/37</a:t>
              </a:r>
            </a:p>
          </p:txBody>
        </p:sp>
        <p:sp>
          <p:nvSpPr>
            <p:cNvPr id="57" name="Rectangle 164"/>
            <p:cNvSpPr>
              <a:spLocks noChangeArrowheads="1"/>
            </p:cNvSpPr>
            <p:nvPr/>
          </p:nvSpPr>
          <p:spPr bwMode="auto">
            <a:xfrm>
              <a:off x="4503738" y="5237679"/>
              <a:ext cx="488950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245/262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114/130</a:t>
              </a:r>
            </a:p>
          </p:txBody>
        </p:sp>
        <p:sp>
          <p:nvSpPr>
            <p:cNvPr id="58" name="Rectangle 164"/>
            <p:cNvSpPr>
              <a:spLocks noChangeArrowheads="1"/>
            </p:cNvSpPr>
            <p:nvPr/>
          </p:nvSpPr>
          <p:spPr bwMode="auto">
            <a:xfrm>
              <a:off x="4660900" y="5578991"/>
              <a:ext cx="338138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25/27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11/12</a:t>
              </a:r>
            </a:p>
          </p:txBody>
        </p:sp>
        <p:sp>
          <p:nvSpPr>
            <p:cNvPr id="59" name="Rectangle 164"/>
            <p:cNvSpPr>
              <a:spLocks noChangeArrowheads="1"/>
            </p:cNvSpPr>
            <p:nvPr/>
          </p:nvSpPr>
          <p:spPr bwMode="auto">
            <a:xfrm>
              <a:off x="4702932" y="1600200"/>
              <a:ext cx="25006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n/N</a:t>
              </a:r>
            </a:p>
          </p:txBody>
        </p:sp>
        <p:sp>
          <p:nvSpPr>
            <p:cNvPr id="60" name="Line 149"/>
            <p:cNvSpPr>
              <a:spLocks noChangeShapeType="1"/>
            </p:cNvSpPr>
            <p:nvPr/>
          </p:nvSpPr>
          <p:spPr bwMode="auto">
            <a:xfrm flipV="1">
              <a:off x="1776413" y="5936179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61" name="Line 149"/>
            <p:cNvSpPr>
              <a:spLocks noChangeShapeType="1"/>
            </p:cNvSpPr>
            <p:nvPr/>
          </p:nvSpPr>
          <p:spPr bwMode="auto">
            <a:xfrm flipV="1">
              <a:off x="2078038" y="5936179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62" name="Line 149"/>
            <p:cNvSpPr>
              <a:spLocks noChangeShapeType="1"/>
            </p:cNvSpPr>
            <p:nvPr/>
          </p:nvSpPr>
          <p:spPr bwMode="auto">
            <a:xfrm flipV="1">
              <a:off x="2373313" y="5936179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63" name="Line 149"/>
            <p:cNvSpPr>
              <a:spLocks noChangeShapeType="1"/>
            </p:cNvSpPr>
            <p:nvPr/>
          </p:nvSpPr>
          <p:spPr bwMode="auto">
            <a:xfrm flipV="1">
              <a:off x="2670175" y="5936179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64" name="Line 149"/>
            <p:cNvSpPr>
              <a:spLocks noChangeShapeType="1"/>
            </p:cNvSpPr>
            <p:nvPr/>
          </p:nvSpPr>
          <p:spPr bwMode="auto">
            <a:xfrm flipV="1">
              <a:off x="2967038" y="5936179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65" name="Line 149"/>
            <p:cNvSpPr>
              <a:spLocks noChangeShapeType="1"/>
            </p:cNvSpPr>
            <p:nvPr/>
          </p:nvSpPr>
          <p:spPr bwMode="auto">
            <a:xfrm flipV="1">
              <a:off x="3268663" y="5936179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66" name="Line 149"/>
            <p:cNvSpPr>
              <a:spLocks noChangeShapeType="1"/>
            </p:cNvSpPr>
            <p:nvPr/>
          </p:nvSpPr>
          <p:spPr bwMode="auto">
            <a:xfrm flipV="1">
              <a:off x="3570288" y="5936179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67" name="Line 149"/>
            <p:cNvSpPr>
              <a:spLocks noChangeShapeType="1"/>
            </p:cNvSpPr>
            <p:nvPr/>
          </p:nvSpPr>
          <p:spPr bwMode="auto">
            <a:xfrm flipV="1">
              <a:off x="3870325" y="5936179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68" name="Line 149"/>
            <p:cNvSpPr>
              <a:spLocks noChangeShapeType="1"/>
            </p:cNvSpPr>
            <p:nvPr/>
          </p:nvSpPr>
          <p:spPr bwMode="auto">
            <a:xfrm flipV="1">
              <a:off x="4171950" y="5936179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69" name="Line 149"/>
            <p:cNvSpPr>
              <a:spLocks noChangeShapeType="1"/>
            </p:cNvSpPr>
            <p:nvPr/>
          </p:nvSpPr>
          <p:spPr bwMode="auto">
            <a:xfrm flipV="1">
              <a:off x="4473575" y="5936179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477963" y="1902341"/>
              <a:ext cx="2832100" cy="88900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477963" y="2278579"/>
              <a:ext cx="2847975" cy="90487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477963" y="2656404"/>
              <a:ext cx="2840037" cy="90487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477963" y="3032641"/>
              <a:ext cx="2865437" cy="88900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477963" y="3404116"/>
              <a:ext cx="2641600" cy="88900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477963" y="3783529"/>
              <a:ext cx="2863850" cy="88900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1477963" y="4158179"/>
              <a:ext cx="2771775" cy="90487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1477963" y="4529654"/>
              <a:ext cx="2822575" cy="88900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1477963" y="4902716"/>
              <a:ext cx="2932112" cy="90488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477963" y="5275779"/>
              <a:ext cx="2857500" cy="90487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1477963" y="5647254"/>
              <a:ext cx="2806700" cy="90487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477963" y="2002354"/>
              <a:ext cx="2678112" cy="889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477963" y="2378591"/>
              <a:ext cx="2543175" cy="889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477963" y="2753241"/>
              <a:ext cx="2806700" cy="889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477963" y="3124716"/>
              <a:ext cx="2698750" cy="90488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477963" y="3497779"/>
              <a:ext cx="2365375" cy="889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477963" y="3872429"/>
              <a:ext cx="2754312" cy="889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477963" y="4253429"/>
              <a:ext cx="2411412" cy="889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1477963" y="4621729"/>
              <a:ext cx="2606675" cy="889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1477963" y="4996379"/>
              <a:ext cx="2865437" cy="90487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1477963" y="5369441"/>
              <a:ext cx="2665412" cy="889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1477963" y="5745679"/>
              <a:ext cx="2781300" cy="90487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7496" name="AutoShape 165"/>
            <p:cNvSpPr>
              <a:spLocks noChangeArrowheads="1"/>
            </p:cNvSpPr>
            <p:nvPr/>
          </p:nvSpPr>
          <p:spPr bwMode="auto">
            <a:xfrm>
              <a:off x="1550988" y="6410584"/>
              <a:ext cx="3151944" cy="32067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s-A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17497" name="Rectangle 3"/>
            <p:cNvSpPr>
              <a:spLocks noChangeArrowheads="1"/>
            </p:cNvSpPr>
            <p:nvPr/>
          </p:nvSpPr>
          <p:spPr bwMode="auto">
            <a:xfrm>
              <a:off x="3135686" y="6498690"/>
              <a:ext cx="165100" cy="144462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s-A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17498" name="Rectangle 4"/>
            <p:cNvSpPr>
              <a:spLocks noChangeArrowheads="1"/>
            </p:cNvSpPr>
            <p:nvPr/>
          </p:nvSpPr>
          <p:spPr bwMode="auto">
            <a:xfrm>
              <a:off x="1641475" y="6498690"/>
              <a:ext cx="165100" cy="144463"/>
            </a:xfrm>
            <a:prstGeom prst="rect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s-A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17499" name="ZoneTexte 84"/>
            <p:cNvSpPr txBox="1">
              <a:spLocks noChangeArrowheads="1"/>
            </p:cNvSpPr>
            <p:nvPr/>
          </p:nvSpPr>
          <p:spPr bwMode="auto">
            <a:xfrm>
              <a:off x="1755775" y="6417728"/>
              <a:ext cx="127688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/>
              <a:r>
                <a:rPr lang="es-AR" altLang="fr-FR" sz="1400" b="1" dirty="0" smtClean="0">
                  <a:solidFill>
                    <a:srgbClr val="000066"/>
                  </a:solidFill>
                  <a:latin typeface="Calibri" pitchFamily="-65" charset="0"/>
                </a:rPr>
                <a:t>Grupo cambio </a:t>
              </a:r>
              <a:endParaRPr lang="es-AR" altLang="fr-FR" sz="1400" b="1" dirty="0">
                <a:solidFill>
                  <a:srgbClr val="000066"/>
                </a:solidFill>
                <a:latin typeface="Calibri" pitchFamily="-65" charset="0"/>
              </a:endParaRPr>
            </a:p>
          </p:txBody>
        </p:sp>
        <p:sp>
          <p:nvSpPr>
            <p:cNvPr id="17500" name="ZoneTexte 85"/>
            <p:cNvSpPr txBox="1">
              <a:spLocks noChangeArrowheads="1"/>
            </p:cNvSpPr>
            <p:nvPr/>
          </p:nvSpPr>
          <p:spPr bwMode="auto">
            <a:xfrm>
              <a:off x="3264274" y="6416934"/>
              <a:ext cx="15237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/>
              <a:r>
                <a:rPr lang="es-AR" altLang="fr-FR" sz="1400" b="1" dirty="0" smtClean="0">
                  <a:solidFill>
                    <a:srgbClr val="000066"/>
                  </a:solidFill>
                  <a:latin typeface="Calibri" pitchFamily="-65" charset="0"/>
                </a:rPr>
                <a:t>Grupo no-cambio </a:t>
              </a:r>
              <a:endParaRPr lang="es-AR" altLang="fr-FR" sz="1400" b="1" dirty="0">
                <a:solidFill>
                  <a:srgbClr val="000066"/>
                </a:solidFill>
                <a:latin typeface="Calibri" pitchFamily="-65" charset="0"/>
              </a:endParaRPr>
            </a:p>
          </p:txBody>
        </p:sp>
      </p:grpSp>
      <p:grpSp>
        <p:nvGrpSpPr>
          <p:cNvPr id="149" name="Groupe 148"/>
          <p:cNvGrpSpPr/>
          <p:nvPr/>
        </p:nvGrpSpPr>
        <p:grpSpPr>
          <a:xfrm>
            <a:off x="5097422" y="1800741"/>
            <a:ext cx="3722728" cy="4773170"/>
            <a:chOff x="5097422" y="1800741"/>
            <a:chExt cx="3722728" cy="4773170"/>
          </a:xfrm>
        </p:grpSpPr>
        <p:sp>
          <p:nvSpPr>
            <p:cNvPr id="70" name="Rectangle 164"/>
            <p:cNvSpPr>
              <a:spLocks noChangeArrowheads="1"/>
            </p:cNvSpPr>
            <p:nvPr/>
          </p:nvSpPr>
          <p:spPr bwMode="auto">
            <a:xfrm>
              <a:off x="5097422" y="6381328"/>
              <a:ext cx="116884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i="1" dirty="0" smtClean="0">
                  <a:solidFill>
                    <a:srgbClr val="333399"/>
                  </a:solidFill>
                  <a:latin typeface="+mj-lt"/>
                </a:rPr>
                <a:t>A favor no cambio</a:t>
              </a:r>
            </a:p>
          </p:txBody>
        </p:sp>
        <p:sp>
          <p:nvSpPr>
            <p:cNvPr id="100" name="Line 142"/>
            <p:cNvSpPr>
              <a:spLocks noChangeShapeType="1"/>
            </p:cNvSpPr>
            <p:nvPr/>
          </p:nvSpPr>
          <p:spPr bwMode="auto">
            <a:xfrm>
              <a:off x="5945188" y="5936179"/>
              <a:ext cx="280511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01" name="Line 149"/>
            <p:cNvSpPr>
              <a:spLocks noChangeShapeType="1"/>
            </p:cNvSpPr>
            <p:nvPr/>
          </p:nvSpPr>
          <p:spPr bwMode="auto">
            <a:xfrm flipV="1">
              <a:off x="5951538" y="5936179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02" name="Line 149"/>
            <p:cNvSpPr>
              <a:spLocks noChangeShapeType="1"/>
            </p:cNvSpPr>
            <p:nvPr/>
          </p:nvSpPr>
          <p:spPr bwMode="auto">
            <a:xfrm flipV="1">
              <a:off x="6348413" y="5945704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03" name="Line 149"/>
            <p:cNvSpPr>
              <a:spLocks noChangeShapeType="1"/>
            </p:cNvSpPr>
            <p:nvPr/>
          </p:nvSpPr>
          <p:spPr bwMode="auto">
            <a:xfrm flipV="1">
              <a:off x="6738938" y="5945704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04" name="Line 149"/>
            <p:cNvSpPr>
              <a:spLocks noChangeShapeType="1"/>
            </p:cNvSpPr>
            <p:nvPr/>
          </p:nvSpPr>
          <p:spPr bwMode="auto">
            <a:xfrm flipV="1">
              <a:off x="7137400" y="5945704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05" name="Line 149"/>
            <p:cNvSpPr>
              <a:spLocks noChangeShapeType="1"/>
            </p:cNvSpPr>
            <p:nvPr/>
          </p:nvSpPr>
          <p:spPr bwMode="auto">
            <a:xfrm flipV="1">
              <a:off x="7539038" y="5939354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06" name="Line 149"/>
            <p:cNvSpPr>
              <a:spLocks noChangeShapeType="1"/>
            </p:cNvSpPr>
            <p:nvPr/>
          </p:nvSpPr>
          <p:spPr bwMode="auto">
            <a:xfrm flipV="1">
              <a:off x="6742113" y="1800741"/>
              <a:ext cx="0" cy="414178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09" name="Line 149"/>
            <p:cNvSpPr>
              <a:spLocks noChangeShapeType="1"/>
            </p:cNvSpPr>
            <p:nvPr/>
          </p:nvSpPr>
          <p:spPr bwMode="auto">
            <a:xfrm flipV="1">
              <a:off x="7929563" y="5939354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10" name="Line 149"/>
            <p:cNvSpPr>
              <a:spLocks noChangeShapeType="1"/>
            </p:cNvSpPr>
            <p:nvPr/>
          </p:nvSpPr>
          <p:spPr bwMode="auto">
            <a:xfrm flipV="1">
              <a:off x="8340725" y="5939354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11" name="Line 149"/>
            <p:cNvSpPr>
              <a:spLocks noChangeShapeType="1"/>
            </p:cNvSpPr>
            <p:nvPr/>
          </p:nvSpPr>
          <p:spPr bwMode="auto">
            <a:xfrm flipV="1">
              <a:off x="8737600" y="5939354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15" name="Rectangle 164"/>
            <p:cNvSpPr>
              <a:spLocks noChangeArrowheads="1"/>
            </p:cNvSpPr>
            <p:nvPr/>
          </p:nvSpPr>
          <p:spPr bwMode="auto">
            <a:xfrm>
              <a:off x="5845175" y="5998091"/>
              <a:ext cx="204788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-20</a:t>
              </a:r>
            </a:p>
          </p:txBody>
        </p:sp>
        <p:sp>
          <p:nvSpPr>
            <p:cNvPr id="116" name="Rectangle 164"/>
            <p:cNvSpPr>
              <a:spLocks noChangeArrowheads="1"/>
            </p:cNvSpPr>
            <p:nvPr/>
          </p:nvSpPr>
          <p:spPr bwMode="auto">
            <a:xfrm>
              <a:off x="6246813" y="5998091"/>
              <a:ext cx="203200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-10</a:t>
              </a:r>
            </a:p>
          </p:txBody>
        </p:sp>
        <p:sp>
          <p:nvSpPr>
            <p:cNvPr id="117" name="Rectangle 164"/>
            <p:cNvSpPr>
              <a:spLocks noChangeArrowheads="1"/>
            </p:cNvSpPr>
            <p:nvPr/>
          </p:nvSpPr>
          <p:spPr bwMode="auto">
            <a:xfrm>
              <a:off x="6705600" y="5998091"/>
              <a:ext cx="79375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18" name="Rectangle 164"/>
            <p:cNvSpPr>
              <a:spLocks noChangeArrowheads="1"/>
            </p:cNvSpPr>
            <p:nvPr/>
          </p:nvSpPr>
          <p:spPr bwMode="auto">
            <a:xfrm>
              <a:off x="7061200" y="5998091"/>
              <a:ext cx="157163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10</a:t>
              </a:r>
            </a:p>
          </p:txBody>
        </p:sp>
        <p:sp>
          <p:nvSpPr>
            <p:cNvPr id="119" name="Rectangle 164"/>
            <p:cNvSpPr>
              <a:spLocks noChangeArrowheads="1"/>
            </p:cNvSpPr>
            <p:nvPr/>
          </p:nvSpPr>
          <p:spPr bwMode="auto">
            <a:xfrm>
              <a:off x="7459663" y="5998091"/>
              <a:ext cx="1571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20</a:t>
              </a:r>
            </a:p>
          </p:txBody>
        </p:sp>
        <p:sp>
          <p:nvSpPr>
            <p:cNvPr id="120" name="Rectangle 164"/>
            <p:cNvSpPr>
              <a:spLocks noChangeArrowheads="1"/>
            </p:cNvSpPr>
            <p:nvPr/>
          </p:nvSpPr>
          <p:spPr bwMode="auto">
            <a:xfrm>
              <a:off x="7851775" y="5998091"/>
              <a:ext cx="157163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30</a:t>
              </a:r>
            </a:p>
          </p:txBody>
        </p:sp>
        <p:sp>
          <p:nvSpPr>
            <p:cNvPr id="121" name="Rectangle 164"/>
            <p:cNvSpPr>
              <a:spLocks noChangeArrowheads="1"/>
            </p:cNvSpPr>
            <p:nvPr/>
          </p:nvSpPr>
          <p:spPr bwMode="auto">
            <a:xfrm>
              <a:off x="8262938" y="5998091"/>
              <a:ext cx="1571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40</a:t>
              </a:r>
            </a:p>
          </p:txBody>
        </p:sp>
        <p:sp>
          <p:nvSpPr>
            <p:cNvPr id="122" name="Rectangle 164"/>
            <p:cNvSpPr>
              <a:spLocks noChangeArrowheads="1"/>
            </p:cNvSpPr>
            <p:nvPr/>
          </p:nvSpPr>
          <p:spPr bwMode="auto">
            <a:xfrm>
              <a:off x="8662988" y="5998091"/>
              <a:ext cx="1571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123" name="Rectangle 164"/>
            <p:cNvSpPr>
              <a:spLocks noChangeArrowheads="1"/>
            </p:cNvSpPr>
            <p:nvPr/>
          </p:nvSpPr>
          <p:spPr bwMode="auto">
            <a:xfrm>
              <a:off x="6894140" y="6177479"/>
              <a:ext cx="89768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Diferencia (%)</a:t>
              </a:r>
            </a:p>
          </p:txBody>
        </p:sp>
        <p:sp>
          <p:nvSpPr>
            <p:cNvPr id="124" name="Ellipse 123"/>
            <p:cNvSpPr/>
            <p:nvPr/>
          </p:nvSpPr>
          <p:spPr bwMode="auto">
            <a:xfrm>
              <a:off x="6905625" y="1967429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25" name="Ellipse 124"/>
            <p:cNvSpPr/>
            <p:nvPr/>
          </p:nvSpPr>
          <p:spPr bwMode="auto">
            <a:xfrm>
              <a:off x="7094538" y="2316679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26" name="Ellipse 125"/>
            <p:cNvSpPr/>
            <p:nvPr/>
          </p:nvSpPr>
          <p:spPr bwMode="auto">
            <a:xfrm>
              <a:off x="6716713" y="2721491"/>
              <a:ext cx="100012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27" name="Ellipse 126"/>
            <p:cNvSpPr/>
            <p:nvPr/>
          </p:nvSpPr>
          <p:spPr bwMode="auto">
            <a:xfrm>
              <a:off x="6908800" y="3086616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28" name="Ellipse 127"/>
            <p:cNvSpPr/>
            <p:nvPr/>
          </p:nvSpPr>
          <p:spPr bwMode="auto">
            <a:xfrm>
              <a:off x="7054850" y="3451741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29" name="Ellipse 128"/>
            <p:cNvSpPr/>
            <p:nvPr/>
          </p:nvSpPr>
          <p:spPr bwMode="auto">
            <a:xfrm>
              <a:off x="6818313" y="3834329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1" name="Ellipse 130"/>
            <p:cNvSpPr/>
            <p:nvPr/>
          </p:nvSpPr>
          <p:spPr bwMode="auto">
            <a:xfrm>
              <a:off x="7188200" y="4212154"/>
              <a:ext cx="100013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2" name="Ellipse 131"/>
            <p:cNvSpPr/>
            <p:nvPr/>
          </p:nvSpPr>
          <p:spPr bwMode="auto">
            <a:xfrm>
              <a:off x="6777038" y="4959866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4" name="Ellipse 133"/>
            <p:cNvSpPr/>
            <p:nvPr/>
          </p:nvSpPr>
          <p:spPr bwMode="auto">
            <a:xfrm>
              <a:off x="6926263" y="5337691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5" name="Ellipse 134"/>
            <p:cNvSpPr/>
            <p:nvPr/>
          </p:nvSpPr>
          <p:spPr bwMode="auto">
            <a:xfrm>
              <a:off x="6727825" y="5709166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cxnSp>
          <p:nvCxnSpPr>
            <p:cNvPr id="136" name="Connecteur droit 135"/>
            <p:cNvCxnSpPr/>
            <p:nvPr/>
          </p:nvCxnSpPr>
          <p:spPr bwMode="auto">
            <a:xfrm flipH="1">
              <a:off x="6713538" y="2011879"/>
              <a:ext cx="51435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Connecteur droit 136"/>
            <p:cNvCxnSpPr/>
            <p:nvPr/>
          </p:nvCxnSpPr>
          <p:spPr bwMode="auto">
            <a:xfrm flipH="1">
              <a:off x="6756400" y="2370654"/>
              <a:ext cx="81438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Connecteur droit 137"/>
            <p:cNvCxnSpPr/>
            <p:nvPr/>
          </p:nvCxnSpPr>
          <p:spPr bwMode="auto">
            <a:xfrm flipH="1">
              <a:off x="6483350" y="2769116"/>
              <a:ext cx="63182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Connecteur droit 138"/>
            <p:cNvCxnSpPr/>
            <p:nvPr/>
          </p:nvCxnSpPr>
          <p:spPr bwMode="auto">
            <a:xfrm flipH="1">
              <a:off x="6707188" y="3142179"/>
              <a:ext cx="51752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Connecteur droit 139"/>
            <p:cNvCxnSpPr/>
            <p:nvPr/>
          </p:nvCxnSpPr>
          <p:spPr bwMode="auto">
            <a:xfrm flipH="1">
              <a:off x="5978525" y="3507304"/>
              <a:ext cx="268605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Connecteur droit 140"/>
            <p:cNvCxnSpPr/>
            <p:nvPr/>
          </p:nvCxnSpPr>
          <p:spPr bwMode="auto">
            <a:xfrm flipH="1">
              <a:off x="6629400" y="3886716"/>
              <a:ext cx="53181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Connecteur droit 142"/>
            <p:cNvCxnSpPr/>
            <p:nvPr/>
          </p:nvCxnSpPr>
          <p:spPr bwMode="auto">
            <a:xfrm flipH="1">
              <a:off x="6630988" y="4261366"/>
              <a:ext cx="130492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Connecteur droit 143"/>
            <p:cNvCxnSpPr/>
            <p:nvPr/>
          </p:nvCxnSpPr>
          <p:spPr bwMode="auto">
            <a:xfrm flipH="1">
              <a:off x="6430963" y="5007491"/>
              <a:ext cx="90805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Connecteur droit 145"/>
            <p:cNvCxnSpPr/>
            <p:nvPr/>
          </p:nvCxnSpPr>
          <p:spPr bwMode="auto">
            <a:xfrm flipH="1">
              <a:off x="6710363" y="5383729"/>
              <a:ext cx="55562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Connecteur droit 146"/>
            <p:cNvCxnSpPr/>
            <p:nvPr/>
          </p:nvCxnSpPr>
          <p:spPr bwMode="auto">
            <a:xfrm flipH="1">
              <a:off x="5999163" y="5753616"/>
              <a:ext cx="200342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8" name="Rectangle 164"/>
            <p:cNvSpPr>
              <a:spLocks noChangeArrowheads="1"/>
            </p:cNvSpPr>
            <p:nvPr/>
          </p:nvSpPr>
          <p:spPr bwMode="auto">
            <a:xfrm>
              <a:off x="7223125" y="6389245"/>
              <a:ext cx="116243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i="1" dirty="0" smtClean="0">
                  <a:solidFill>
                    <a:srgbClr val="00B050"/>
                  </a:solidFill>
                  <a:latin typeface="+mj-lt"/>
                </a:rPr>
                <a:t>A favor de cambio</a:t>
              </a:r>
            </a:p>
          </p:txBody>
        </p:sp>
        <p:cxnSp>
          <p:nvCxnSpPr>
            <p:cNvPr id="17541" name="Connecteur droit avec flèche 148"/>
            <p:cNvCxnSpPr>
              <a:cxnSpLocks noChangeShapeType="1"/>
            </p:cNvCxnSpPr>
            <p:nvPr/>
          </p:nvCxnSpPr>
          <p:spPr bwMode="auto">
            <a:xfrm>
              <a:off x="6808788" y="6484495"/>
              <a:ext cx="382587" cy="0"/>
            </a:xfrm>
            <a:prstGeom prst="straightConnector1">
              <a:avLst/>
            </a:prstGeom>
            <a:noFill/>
            <a:ln w="19050" algn="ctr">
              <a:solidFill>
                <a:srgbClr val="00B050"/>
              </a:solidFill>
              <a:round/>
              <a:headEnd/>
              <a:tailEnd type="triangle" w="med" len="med"/>
            </a:ln>
          </p:spPr>
        </p:cxnSp>
        <p:cxnSp>
          <p:nvCxnSpPr>
            <p:cNvPr id="17542" name="Connecteur droit avec flèche 149"/>
            <p:cNvCxnSpPr>
              <a:cxnSpLocks noChangeShapeType="1"/>
            </p:cNvCxnSpPr>
            <p:nvPr/>
          </p:nvCxnSpPr>
          <p:spPr bwMode="auto">
            <a:xfrm>
              <a:off x="6327775" y="6484495"/>
              <a:ext cx="382588" cy="0"/>
            </a:xfrm>
            <a:prstGeom prst="straightConnector1">
              <a:avLst/>
            </a:prstGeom>
            <a:noFill/>
            <a:ln w="19050" algn="ctr">
              <a:solidFill>
                <a:srgbClr val="333399"/>
              </a:solidFill>
              <a:round/>
              <a:headEnd type="triangle" w="med" len="med"/>
              <a:tailEnd/>
            </a:ln>
          </p:spPr>
        </p:cxnSp>
        <p:sp>
          <p:nvSpPr>
            <p:cNvPr id="154" name="Ellipse 153"/>
            <p:cNvSpPr/>
            <p:nvPr/>
          </p:nvSpPr>
          <p:spPr bwMode="auto">
            <a:xfrm>
              <a:off x="6969125" y="4583629"/>
              <a:ext cx="100013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cxnSp>
          <p:nvCxnSpPr>
            <p:cNvPr id="155" name="Connecteur droit 154"/>
            <p:cNvCxnSpPr/>
            <p:nvPr/>
          </p:nvCxnSpPr>
          <p:spPr bwMode="auto">
            <a:xfrm flipH="1">
              <a:off x="6721475" y="4631254"/>
              <a:ext cx="62547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42" name="Titre 14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dirty="0" err="1">
                <a:cs typeface="ＭＳ Ｐゴシック" pitchFamily="-65" charset="-128"/>
              </a:rPr>
              <a:t>Estudio</a:t>
            </a:r>
            <a:r>
              <a:rPr lang="fr-FR" sz="3200" dirty="0">
                <a:cs typeface="ＭＳ Ｐゴシック" pitchFamily="-65" charset="-128"/>
              </a:rPr>
              <a:t> STRATEGY-NNRTI: </a:t>
            </a:r>
            <a:r>
              <a:rPr lang="fr-FR" sz="3200" dirty="0" err="1" smtClean="0">
                <a:cs typeface="ＭＳ Ｐゴシック" pitchFamily="-65" charset="-128"/>
              </a:rPr>
              <a:t>cambio</a:t>
            </a:r>
            <a:r>
              <a:rPr lang="fr-FR" sz="3200" dirty="0" smtClean="0">
                <a:cs typeface="ＭＳ Ｐゴシック" pitchFamily="-65" charset="-128"/>
              </a:rPr>
              <a:t> </a:t>
            </a:r>
            <a:r>
              <a:rPr lang="fr-FR" sz="3200" dirty="0">
                <a:cs typeface="ＭＳ Ｐゴシック" pitchFamily="-65" charset="-128"/>
              </a:rPr>
              <a:t>de NNRTI a EVG/c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0042" y="1100138"/>
            <a:ext cx="90096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AR" altLang="fr-FR" sz="2800" b="1" dirty="0" smtClean="0">
                <a:solidFill>
                  <a:srgbClr val="CC3300"/>
                </a:solidFill>
                <a:latin typeface="Calibri" pitchFamily="-65" charset="0"/>
              </a:rPr>
              <a:t>Eventos adversos grado 3-4 y anormalidades de laboratorio</a:t>
            </a:r>
            <a:endParaRPr lang="es-AR" altLang="fr-FR" sz="2800" b="1" dirty="0">
              <a:solidFill>
                <a:srgbClr val="CC3300"/>
              </a:solidFill>
              <a:latin typeface="Calibri" pitchFamily="-65" charset="0"/>
            </a:endParaRPr>
          </a:p>
        </p:txBody>
      </p:sp>
      <p:sp>
        <p:nvSpPr>
          <p:cNvPr id="18435" name="ZoneTexte 6"/>
          <p:cNvSpPr txBox="1">
            <a:spLocks noChangeArrowheads="1"/>
          </p:cNvSpPr>
          <p:nvPr/>
        </p:nvSpPr>
        <p:spPr bwMode="auto">
          <a:xfrm>
            <a:off x="395536" y="5300663"/>
            <a:ext cx="83480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AR" altLang="fr-FR" sz="1400" dirty="0" smtClean="0">
                <a:solidFill>
                  <a:srgbClr val="000066"/>
                </a:solidFill>
              </a:rPr>
              <a:t>* Síntomas neuromusculares, suicidio, </a:t>
            </a:r>
            <a:r>
              <a:rPr lang="es-AR" altLang="fr-FR" sz="1400" dirty="0" err="1" smtClean="0">
                <a:solidFill>
                  <a:srgbClr val="000066"/>
                </a:solidFill>
              </a:rPr>
              <a:t>disgeusia</a:t>
            </a:r>
            <a:r>
              <a:rPr lang="es-AR" altLang="fr-FR" sz="1400" dirty="0" smtClean="0">
                <a:solidFill>
                  <a:srgbClr val="000066"/>
                </a:solidFill>
              </a:rPr>
              <a:t>, prurigo, síndrome de </a:t>
            </a:r>
            <a:r>
              <a:rPr lang="es-AR" altLang="fr-FR" sz="1400" dirty="0" err="1" smtClean="0">
                <a:solidFill>
                  <a:srgbClr val="000066"/>
                </a:solidFill>
              </a:rPr>
              <a:t>Fanconi</a:t>
            </a:r>
            <a:r>
              <a:rPr lang="es-AR" altLang="fr-FR" sz="1400" dirty="0" smtClean="0">
                <a:solidFill>
                  <a:srgbClr val="000066"/>
                </a:solidFill>
              </a:rPr>
              <a:t>, aumento de </a:t>
            </a:r>
            <a:r>
              <a:rPr lang="es-AR" altLang="fr-FR" sz="1400" dirty="0" err="1" smtClean="0">
                <a:solidFill>
                  <a:srgbClr val="000066"/>
                </a:solidFill>
              </a:rPr>
              <a:t>creatinina</a:t>
            </a:r>
            <a:endParaRPr lang="es-AR" altLang="fr-FR" sz="1400" dirty="0" smtClean="0">
              <a:solidFill>
                <a:srgbClr val="000066"/>
              </a:solidFill>
            </a:endParaRPr>
          </a:p>
          <a:p>
            <a:pPr algn="l"/>
            <a:r>
              <a:rPr lang="es-AR" altLang="fr-FR" sz="1400" dirty="0" smtClean="0">
                <a:solidFill>
                  <a:srgbClr val="000066"/>
                </a:solidFill>
              </a:rPr>
              <a:t>** Alteración del humor</a:t>
            </a:r>
            <a:endParaRPr lang="es-AR" altLang="fr-FR" sz="1400" dirty="0">
              <a:solidFill>
                <a:srgbClr val="000066"/>
              </a:solidFill>
            </a:endParaRPr>
          </a:p>
        </p:txBody>
      </p:sp>
      <p:sp>
        <p:nvSpPr>
          <p:cNvPr id="18436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0000"/>
                </a:solidFill>
              </a:rPr>
              <a:t>Pozniak A. Lancet Infect </a:t>
            </a:r>
            <a:r>
              <a:rPr lang="en-GB" altLang="fr-FR" sz="1200" i="1" dirty="0" err="1">
                <a:solidFill>
                  <a:srgbClr val="CC0000"/>
                </a:solidFill>
              </a:rPr>
              <a:t>Dis</a:t>
            </a:r>
            <a:r>
              <a:rPr lang="en-GB" altLang="fr-FR" sz="1200" i="1" dirty="0">
                <a:solidFill>
                  <a:srgbClr val="CC0000"/>
                </a:solidFill>
              </a:rPr>
              <a:t> </a:t>
            </a:r>
            <a:r>
              <a:rPr lang="en-GB" altLang="fr-FR" sz="1200" i="1" dirty="0" smtClean="0">
                <a:solidFill>
                  <a:srgbClr val="CC0000"/>
                </a:solidFill>
              </a:rPr>
              <a:t>2014;14:590-9</a:t>
            </a:r>
            <a:endParaRPr lang="en-GB" altLang="fr-FR" sz="1200" i="1" dirty="0">
              <a:solidFill>
                <a:srgbClr val="CC0000"/>
              </a:solidFill>
            </a:endParaRPr>
          </a:p>
        </p:txBody>
      </p:sp>
      <p:sp>
        <p:nvSpPr>
          <p:cNvPr id="18437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altLang="fr-FR" sz="1200" b="1" i="1">
                <a:solidFill>
                  <a:srgbClr val="333399"/>
                </a:solidFill>
                <a:latin typeface="Cambria" pitchFamily="-65" charset="0"/>
                <a:cs typeface="Arial" charset="0"/>
              </a:rPr>
              <a:t>STRATEGY-NNRTI</a:t>
            </a:r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dirty="0" err="1">
                <a:cs typeface="ＭＳ Ｐゴシック" pitchFamily="-65" charset="-128"/>
              </a:rPr>
              <a:t>Estudio</a:t>
            </a:r>
            <a:r>
              <a:rPr lang="fr-FR" sz="3200" dirty="0">
                <a:cs typeface="ＭＳ Ｐゴシック" pitchFamily="-65" charset="-128"/>
              </a:rPr>
              <a:t> STRATEGY-NNRTI: </a:t>
            </a:r>
            <a:r>
              <a:rPr lang="fr-FR" sz="3200" dirty="0" err="1" smtClean="0">
                <a:cs typeface="ＭＳ Ｐゴシック" pitchFamily="-65" charset="-128"/>
              </a:rPr>
              <a:t>cambio</a:t>
            </a:r>
            <a:r>
              <a:rPr lang="fr-FR" sz="3200" dirty="0" smtClean="0">
                <a:cs typeface="ＭＳ Ｐゴシック" pitchFamily="-65" charset="-128"/>
              </a:rPr>
              <a:t> </a:t>
            </a:r>
            <a:r>
              <a:rPr lang="fr-FR" sz="3200" dirty="0">
                <a:cs typeface="ＭＳ Ｐゴシック" pitchFamily="-65" charset="-128"/>
              </a:rPr>
              <a:t>de NNRTI a EVG/c</a:t>
            </a:r>
            <a:endParaRPr lang="fr-FR" sz="3200" dirty="0"/>
          </a:p>
        </p:txBody>
      </p:sp>
      <p:graphicFrame>
        <p:nvGraphicFramePr>
          <p:cNvPr id="9" name="Espace réservé du contenu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71887600"/>
              </p:ext>
            </p:extLst>
          </p:nvPr>
        </p:nvGraphicFramePr>
        <p:xfrm>
          <a:off x="395536" y="1676400"/>
          <a:ext cx="7772400" cy="3543073"/>
        </p:xfrm>
        <a:graphic>
          <a:graphicData uri="http://schemas.openxmlformats.org/drawingml/2006/table">
            <a:tbl>
              <a:tblPr/>
              <a:tblGrid>
                <a:gridCol w="412750"/>
                <a:gridCol w="3473450"/>
                <a:gridCol w="1943100"/>
                <a:gridCol w="1943100"/>
              </a:tblGrid>
              <a:tr h="36584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fr-F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EVG/c/FTC/TDF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NNRTI + FTC + TDF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Cualquier evento adverso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81%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75%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EA grado 3 o 4 </a:t>
                      </a:r>
                    </a:p>
                  </a:txBody>
                  <a:tcPr marT="45736" marB="4573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EA serios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por EA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6 (2%)*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1 (1%)**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Muerte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EA mas frecuentes en un grupo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Cefalea (p = 0.03)</a:t>
                      </a:r>
                    </a:p>
                  </a:txBody>
                  <a:tcPr marT="45713" marB="4571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Nausea (p = 0.05)</a:t>
                      </a:r>
                    </a:p>
                  </a:txBody>
                  <a:tcPr marT="45713" marB="4571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Tos (p= 0.04)</a:t>
                      </a:r>
                    </a:p>
                  </a:txBody>
                  <a:tcPr marT="45713" marB="4571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Fatiga (p = 0.02)</a:t>
                      </a:r>
                    </a:p>
                  </a:txBody>
                  <a:tcPr marT="45713" marB="4571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dirty="0" err="1">
                <a:cs typeface="ＭＳ Ｐゴシック" pitchFamily="-65" charset="-128"/>
              </a:rPr>
              <a:t>Estudio</a:t>
            </a:r>
            <a:r>
              <a:rPr lang="fr-FR" sz="3200" dirty="0">
                <a:cs typeface="ＭＳ Ｐゴシック" pitchFamily="-65" charset="-128"/>
              </a:rPr>
              <a:t> STRATEGY-NNRTI: </a:t>
            </a:r>
            <a:r>
              <a:rPr lang="fr-FR" sz="3200" dirty="0" err="1" smtClean="0">
                <a:cs typeface="ＭＳ Ｐゴシック" pitchFamily="-65" charset="-128"/>
              </a:rPr>
              <a:t>cambio</a:t>
            </a:r>
            <a:r>
              <a:rPr lang="fr-FR" sz="3200" dirty="0" smtClean="0">
                <a:cs typeface="ＭＳ Ｐゴシック" pitchFamily="-65" charset="-128"/>
              </a:rPr>
              <a:t> </a:t>
            </a:r>
            <a:r>
              <a:rPr lang="fr-FR" sz="3200" dirty="0">
                <a:cs typeface="ＭＳ Ｐゴシック" pitchFamily="-65" charset="-128"/>
              </a:rPr>
              <a:t>de NNRTI a EVG/c</a:t>
            </a:r>
            <a:endParaRPr lang="fr-FR" sz="3200" dirty="0"/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>
          <a:xfrm>
            <a:off x="50800" y="1295400"/>
            <a:ext cx="8864600" cy="4800600"/>
          </a:xfrm>
        </p:spPr>
        <p:txBody>
          <a:bodyPr/>
          <a:lstStyle/>
          <a:p>
            <a:r>
              <a:rPr lang="es-AR" altLang="fr-FR" sz="2400" b="1" dirty="0" smtClean="0">
                <a:latin typeface="+mj-lt"/>
                <a:ea typeface="ＭＳ Ｐゴシック" pitchFamily="-65" charset="-128"/>
              </a:rPr>
              <a:t>Otros datos de seguridad</a:t>
            </a:r>
          </a:p>
          <a:p>
            <a:pPr lvl="1"/>
            <a:r>
              <a:rPr lang="es-AR" altLang="fr-FR" sz="2000" dirty="0" smtClean="0">
                <a:ea typeface="ＭＳ Ｐゴシック" pitchFamily="-65" charset="-128"/>
              </a:rPr>
              <a:t>La incidencia y prevalencia de cefalea y nauseas fue similar en ambos grupos a S12 </a:t>
            </a:r>
          </a:p>
          <a:p>
            <a:pPr lvl="1"/>
            <a:r>
              <a:rPr lang="es-AR" altLang="fr-FR" sz="2000" dirty="0" smtClean="0">
                <a:ea typeface="ＭＳ Ｐゴシック" pitchFamily="-65" charset="-128"/>
              </a:rPr>
              <a:t>Anormalidades de laboratorio grado 3-4: 10% en el grupo de cambio vs 14% en el grupo de no-cambio </a:t>
            </a:r>
          </a:p>
          <a:p>
            <a:pPr lvl="1"/>
            <a:r>
              <a:rPr lang="es-AR" altLang="fr-FR" sz="2000" dirty="0" smtClean="0">
                <a:ea typeface="ＭＳ Ｐゴシック" pitchFamily="-65" charset="-128"/>
              </a:rPr>
              <a:t>Incremento de </a:t>
            </a:r>
            <a:r>
              <a:rPr lang="es-AR" altLang="fr-FR" sz="2000" dirty="0" err="1" smtClean="0">
                <a:ea typeface="ＭＳ Ｐゴシック" pitchFamily="-65" charset="-128"/>
              </a:rPr>
              <a:t>creatinina</a:t>
            </a:r>
            <a:r>
              <a:rPr lang="es-AR" altLang="fr-FR" sz="2000" dirty="0" smtClean="0">
                <a:ea typeface="ＭＳ Ｐゴシック" pitchFamily="-65" charset="-128"/>
              </a:rPr>
              <a:t> en el grupo cambio a S4, estabilizados en la S48 (mediana +11 </a:t>
            </a:r>
            <a:r>
              <a:rPr lang="es-AR" altLang="fr-FR" sz="2000" dirty="0" err="1" smtClean="0">
                <a:latin typeface="Symbol" pitchFamily="-65" charset="2"/>
                <a:ea typeface="ＭＳ Ｐゴシック" pitchFamily="-65" charset="-128"/>
              </a:rPr>
              <a:t>m</a:t>
            </a:r>
            <a:r>
              <a:rPr lang="es-AR" altLang="fr-FR" sz="2000" dirty="0" err="1" smtClean="0">
                <a:ea typeface="ＭＳ Ｐゴシック" pitchFamily="-65" charset="-128"/>
              </a:rPr>
              <a:t>mol</a:t>
            </a:r>
            <a:r>
              <a:rPr lang="es-AR" altLang="fr-FR" sz="2000" dirty="0" smtClean="0">
                <a:ea typeface="ＭＳ Ｐゴシック" pitchFamily="-65" charset="-128"/>
              </a:rPr>
              <a:t>/l)</a:t>
            </a:r>
          </a:p>
          <a:p>
            <a:pPr lvl="1"/>
            <a:r>
              <a:rPr lang="es-AR" altLang="fr-FR" sz="2000" dirty="0" smtClean="0">
                <a:ea typeface="ＭＳ Ｐゴシック" pitchFamily="-65" charset="-128"/>
              </a:rPr>
              <a:t>Pequeño descenso en HDL-colesterol en el grupo cambio vs no cambio en el grupo no-cambio </a:t>
            </a:r>
          </a:p>
          <a:p>
            <a:pPr lvl="1"/>
            <a:r>
              <a:rPr lang="es-AR" altLang="fr-FR" sz="2000" dirty="0" smtClean="0">
                <a:ea typeface="ＭＳ Ｐゴシック" pitchFamily="-65" charset="-128"/>
              </a:rPr>
              <a:t>En el subgrupo que hizo cambio de EFV + FTC + TDF a EVG/c/FTC/TDF</a:t>
            </a:r>
          </a:p>
          <a:p>
            <a:pPr lvl="2"/>
            <a:r>
              <a:rPr lang="es-AR" altLang="fr-FR" sz="2000" dirty="0" smtClean="0">
                <a:ea typeface="ＭＳ Ｐゴシック" pitchFamily="-65" charset="-128"/>
              </a:rPr>
              <a:t>Mejoría en los lípidos</a:t>
            </a:r>
            <a:endParaRPr lang="es-AR" altLang="fr-FR" sz="2000" dirty="0" smtClean="0">
              <a:solidFill>
                <a:schemeClr val="tx1"/>
              </a:solidFill>
              <a:ea typeface="ＭＳ Ｐゴシック" pitchFamily="-65" charset="-128"/>
            </a:endParaRPr>
          </a:p>
          <a:p>
            <a:pPr lvl="2"/>
            <a:r>
              <a:rPr lang="es-AR" altLang="fr-FR" sz="2000" dirty="0" smtClean="0">
                <a:ea typeface="ＭＳ Ｐゴシック" pitchFamily="-65" charset="-128"/>
              </a:rPr>
              <a:t>Índice de síntomas HIV : mejoría en los síntomas de SNC</a:t>
            </a:r>
          </a:p>
          <a:p>
            <a:pPr lvl="2"/>
            <a:r>
              <a:rPr lang="es-AR" altLang="fr-FR" sz="2000" dirty="0" smtClean="0">
                <a:ea typeface="ＭＳ Ｐゴシック" pitchFamily="-65" charset="-128"/>
              </a:rPr>
              <a:t>Score de satisfacción de tratamiento mas alto a S4 y S24</a:t>
            </a:r>
          </a:p>
        </p:txBody>
      </p:sp>
      <p:sp>
        <p:nvSpPr>
          <p:cNvPr id="19460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0000"/>
                </a:solidFill>
              </a:rPr>
              <a:t>Pozniak A. Lancet Infect </a:t>
            </a:r>
            <a:r>
              <a:rPr lang="en-GB" altLang="fr-FR" sz="1200" i="1" dirty="0" err="1">
                <a:solidFill>
                  <a:srgbClr val="CC0000"/>
                </a:solidFill>
              </a:rPr>
              <a:t>Dis</a:t>
            </a:r>
            <a:r>
              <a:rPr lang="en-GB" altLang="fr-FR" sz="1200" i="1" dirty="0">
                <a:solidFill>
                  <a:srgbClr val="CC0000"/>
                </a:solidFill>
              </a:rPr>
              <a:t> </a:t>
            </a:r>
            <a:r>
              <a:rPr lang="en-GB" altLang="fr-FR" sz="1200" i="1" dirty="0" smtClean="0">
                <a:solidFill>
                  <a:srgbClr val="CC0000"/>
                </a:solidFill>
              </a:rPr>
              <a:t>2014;14:590-9</a:t>
            </a:r>
            <a:endParaRPr lang="en-GB" altLang="fr-FR" sz="1200" i="1" dirty="0">
              <a:solidFill>
                <a:srgbClr val="CC0000"/>
              </a:solidFill>
            </a:endParaRPr>
          </a:p>
        </p:txBody>
      </p:sp>
      <p:sp>
        <p:nvSpPr>
          <p:cNvPr id="19461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altLang="fr-FR" sz="1200" b="1" i="1">
                <a:solidFill>
                  <a:srgbClr val="333399"/>
                </a:solidFill>
                <a:latin typeface="Cambria" pitchFamily="-65" charset="0"/>
                <a:cs typeface="Arial" charset="0"/>
              </a:rPr>
              <a:t>STRATEGY-NNRTI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dirty="0" err="1">
                <a:cs typeface="ＭＳ Ｐゴシック" pitchFamily="-65" charset="-128"/>
              </a:rPr>
              <a:t>Estudio</a:t>
            </a:r>
            <a:r>
              <a:rPr lang="fr-FR" sz="3200" dirty="0">
                <a:cs typeface="ＭＳ Ｐゴシック" pitchFamily="-65" charset="-128"/>
              </a:rPr>
              <a:t> STRATEGY-NNRTI: </a:t>
            </a:r>
            <a:r>
              <a:rPr lang="fr-FR" sz="3200" dirty="0" err="1" smtClean="0">
                <a:cs typeface="ＭＳ Ｐゴシック" pitchFamily="-65" charset="-128"/>
              </a:rPr>
              <a:t>Cambio</a:t>
            </a:r>
            <a:r>
              <a:rPr lang="fr-FR" sz="3200" dirty="0" smtClean="0">
                <a:cs typeface="ＭＳ Ｐゴシック" pitchFamily="-65" charset="-128"/>
              </a:rPr>
              <a:t> </a:t>
            </a:r>
            <a:r>
              <a:rPr lang="fr-FR" sz="3200" dirty="0">
                <a:cs typeface="ＭＳ Ｐゴシック" pitchFamily="-65" charset="-128"/>
              </a:rPr>
              <a:t>de NNRTI a EVG/c</a:t>
            </a:r>
            <a:endParaRPr lang="fr-FR" sz="3200" dirty="0" smtClean="0">
              <a:ea typeface="ＭＳ Ｐゴシック" pitchFamily="-65" charset="-128"/>
            </a:endParaRPr>
          </a:p>
        </p:txBody>
      </p:sp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>
          <a:xfrm>
            <a:off x="50800" y="1152525"/>
            <a:ext cx="9024938" cy="5303838"/>
          </a:xfrm>
        </p:spPr>
        <p:txBody>
          <a:bodyPr/>
          <a:lstStyle/>
          <a:p>
            <a:pPr>
              <a:spcBef>
                <a:spcPts val="75"/>
              </a:spcBef>
            </a:pPr>
            <a:r>
              <a:rPr lang="es-AR" altLang="fr-FR" sz="2400" b="1" dirty="0" smtClean="0">
                <a:latin typeface="+mj-lt"/>
                <a:ea typeface="ＭＳ Ｐゴシック" pitchFamily="-65" charset="-128"/>
              </a:rPr>
              <a:t>Conclusiones</a:t>
            </a:r>
          </a:p>
          <a:p>
            <a:pPr lvl="1">
              <a:spcBef>
                <a:spcPts val="75"/>
              </a:spcBef>
            </a:pPr>
            <a:r>
              <a:rPr lang="es-AR" altLang="fr-FR" sz="2000" dirty="0" smtClean="0">
                <a:ea typeface="ＭＳ Ｐゴシック" pitchFamily="-65" charset="-128"/>
              </a:rPr>
              <a:t>EVG/c/FTC/TDF </a:t>
            </a:r>
            <a:r>
              <a:rPr lang="es-AR" altLang="fr-FR" sz="2000" dirty="0" err="1" smtClean="0">
                <a:ea typeface="ＭＳ Ｐゴシック" pitchFamily="-65" charset="-128"/>
              </a:rPr>
              <a:t>coformulado</a:t>
            </a:r>
            <a:r>
              <a:rPr lang="es-AR" altLang="fr-FR" sz="2000" dirty="0" smtClean="0">
                <a:ea typeface="ＭＳ Ｐゴシック" pitchFamily="-65" charset="-128"/>
              </a:rPr>
              <a:t> es no inferior a continuar con el régimen NNRTI mas FTC y TDF en pacientes HIV positivos virológicamente suprimidos sin historia de fallo virológico o resistencia a FTC o TDF</a:t>
            </a:r>
          </a:p>
          <a:p>
            <a:pPr lvl="1">
              <a:spcBef>
                <a:spcPts val="75"/>
              </a:spcBef>
            </a:pPr>
            <a:r>
              <a:rPr lang="es-AR" altLang="fr-FR" sz="2000" dirty="0" smtClean="0">
                <a:ea typeface="ＭＳ Ｐゴシック" pitchFamily="-65" charset="-128"/>
              </a:rPr>
              <a:t>Baja frecuencia de fallo virológico y ausencia de emergencia de resistencia en el grupo de cambio a EVG/c/FTC/TDF </a:t>
            </a:r>
          </a:p>
          <a:p>
            <a:pPr lvl="1">
              <a:spcBef>
                <a:spcPts val="75"/>
              </a:spcBef>
            </a:pPr>
            <a:r>
              <a:rPr lang="es-AR" altLang="fr-FR" sz="2000" dirty="0" smtClean="0">
                <a:ea typeface="ＭＳ Ｐゴシック" pitchFamily="-65" charset="-128"/>
              </a:rPr>
              <a:t>Raras discontinuaciones por eventos adversos </a:t>
            </a:r>
          </a:p>
          <a:p>
            <a:pPr lvl="1">
              <a:spcBef>
                <a:spcPts val="75"/>
              </a:spcBef>
            </a:pPr>
            <a:r>
              <a:rPr lang="es-AR" altLang="fr-FR" sz="2000" dirty="0" smtClean="0">
                <a:ea typeface="ＭＳ Ｐゴシック" pitchFamily="-65" charset="-128"/>
              </a:rPr>
              <a:t>Fatiga, tos, cefalea y nauseas fueron mas frecuentes en el grupo de cambio </a:t>
            </a:r>
          </a:p>
          <a:p>
            <a:pPr lvl="1">
              <a:spcBef>
                <a:spcPts val="75"/>
              </a:spcBef>
            </a:pPr>
            <a:r>
              <a:rPr lang="es-AR" altLang="fr-FR" sz="2000" dirty="0" smtClean="0">
                <a:ea typeface="ＭＳ Ｐゴシック" pitchFamily="-65" charset="-128"/>
              </a:rPr>
              <a:t>Las tasas de síntomas de SNC disminuyeron en pacientes que hicieron el </a:t>
            </a:r>
            <a:r>
              <a:rPr lang="es-AR" altLang="fr-FR" sz="2000" dirty="0" err="1" smtClean="0">
                <a:ea typeface="ＭＳ Ｐゴシック" pitchFamily="-65" charset="-128"/>
              </a:rPr>
              <a:t>switch</a:t>
            </a:r>
            <a:r>
              <a:rPr lang="es-AR" altLang="fr-FR" sz="2000" dirty="0" smtClean="0">
                <a:ea typeface="ＭＳ Ｐゴシック" pitchFamily="-65" charset="-128"/>
              </a:rPr>
              <a:t> de EFV </a:t>
            </a:r>
          </a:p>
          <a:p>
            <a:pPr lvl="1">
              <a:spcBef>
                <a:spcPts val="75"/>
              </a:spcBef>
            </a:pPr>
            <a:r>
              <a:rPr lang="es-AR" altLang="fr-FR" sz="2000" dirty="0" smtClean="0">
                <a:ea typeface="ＭＳ Ｐゴシック" pitchFamily="-65" charset="-128"/>
              </a:rPr>
              <a:t>El incremento de </a:t>
            </a:r>
            <a:r>
              <a:rPr lang="es-AR" altLang="fr-FR" sz="2000" dirty="0" err="1" smtClean="0">
                <a:ea typeface="ＭＳ Ｐゴシック" pitchFamily="-65" charset="-128"/>
              </a:rPr>
              <a:t>creatinina</a:t>
            </a:r>
            <a:r>
              <a:rPr lang="es-AR" altLang="fr-FR" sz="2000" dirty="0" smtClean="0">
                <a:ea typeface="ＭＳ Ｐゴシック" pitchFamily="-65" charset="-128"/>
              </a:rPr>
              <a:t> fue similar al de fase 3 de EGV/c/FTC/TDF</a:t>
            </a:r>
          </a:p>
          <a:p>
            <a:pPr lvl="1">
              <a:spcBef>
                <a:spcPts val="75"/>
              </a:spcBef>
            </a:pPr>
            <a:r>
              <a:rPr lang="es-AR" altLang="fr-FR" sz="2000" dirty="0" smtClean="0">
                <a:ea typeface="ＭＳ Ｐゴシック" pitchFamily="-65" charset="-128"/>
              </a:rPr>
              <a:t>Moderada mejora en lípidos en pacientes cambiados desde EFV</a:t>
            </a:r>
          </a:p>
          <a:p>
            <a:pPr lvl="1">
              <a:spcBef>
                <a:spcPts val="75"/>
              </a:spcBef>
            </a:pPr>
            <a:r>
              <a:rPr lang="es-AR" altLang="fr-FR" sz="2000" dirty="0" smtClean="0">
                <a:ea typeface="ＭＳ Ｐゴシック" pitchFamily="-65" charset="-128"/>
              </a:rPr>
              <a:t>EVG/c/FTC/TDF es una opción de cambio en pacientes virológicamente suprimidos sin historia de fallo virológico con régimen con NNRTI, cuando la continuación del tratamiento no es posible</a:t>
            </a:r>
          </a:p>
        </p:txBody>
      </p:sp>
      <p:sp>
        <p:nvSpPr>
          <p:cNvPr id="20484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0000"/>
                </a:solidFill>
              </a:rPr>
              <a:t>Pozniak A. Lancet Infect </a:t>
            </a:r>
            <a:r>
              <a:rPr lang="en-GB" altLang="fr-FR" sz="1200" i="1" dirty="0" err="1">
                <a:solidFill>
                  <a:srgbClr val="CC0000"/>
                </a:solidFill>
              </a:rPr>
              <a:t>Dis</a:t>
            </a:r>
            <a:r>
              <a:rPr lang="en-GB" altLang="fr-FR" sz="1200" i="1" dirty="0">
                <a:solidFill>
                  <a:srgbClr val="CC0000"/>
                </a:solidFill>
              </a:rPr>
              <a:t> </a:t>
            </a:r>
            <a:r>
              <a:rPr lang="en-GB" altLang="fr-FR" sz="1200" i="1" dirty="0" smtClean="0">
                <a:solidFill>
                  <a:srgbClr val="CC0000"/>
                </a:solidFill>
              </a:rPr>
              <a:t>2014;14:590-9</a:t>
            </a:r>
            <a:endParaRPr lang="en-GB" altLang="fr-FR" sz="1200" i="1" dirty="0">
              <a:solidFill>
                <a:srgbClr val="CC0000"/>
              </a:solidFill>
            </a:endParaRPr>
          </a:p>
        </p:txBody>
      </p:sp>
      <p:sp>
        <p:nvSpPr>
          <p:cNvPr id="20485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altLang="fr-FR" sz="1200" b="1" i="1">
                <a:solidFill>
                  <a:srgbClr val="333399"/>
                </a:solidFill>
                <a:latin typeface="Cambria" pitchFamily="-65" charset="0"/>
                <a:cs typeface="Arial" charset="0"/>
              </a:rPr>
              <a:t>STRATEGY-NNRTI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>
            <a:lumMod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11916</TotalTime>
  <Words>970</Words>
  <Application>Microsoft Office PowerPoint</Application>
  <PresentationFormat>Affichage à l'écran (4:3)</PresentationFormat>
  <Paragraphs>233</Paragraphs>
  <Slides>9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ARV_trials_2014</vt:lpstr>
      <vt:lpstr>Cambio a EVG/c/FTC/TDF</vt:lpstr>
      <vt:lpstr>Estudio STRATEGY-NNRTI: cambio de NNRTI a EVG/c</vt:lpstr>
      <vt:lpstr>Estudio STRATEGY-NNRTI: cambio de NNRTI a EVG/c</vt:lpstr>
      <vt:lpstr>Estudio STRATEGY-NNRTI: cambio de NNRTI a EVG/c</vt:lpstr>
      <vt:lpstr>Estudio STRATEGY-NNRTI: cambio de NNRTI a EVG/c</vt:lpstr>
      <vt:lpstr>Estudio STRATEGY-NNRTI: cambio de NNRTI a EVG/c</vt:lpstr>
      <vt:lpstr>Estudio STRATEGY-NNRTI: cambio de NNRTI a EVG/c</vt:lpstr>
      <vt:lpstr>Estudio STRATEGY-NNRTI: cambio de NNRTI a EVG/c</vt:lpstr>
      <vt:lpstr>Estudio STRATEGY-NNRTI: Cambio de NNRTI a EVG/c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>AEI - www.aei.fr</dc:subject>
  <dc:creator>Pedro Cahn, Anton Poszniak, François Raffi</dc:creator>
  <cp:lastModifiedBy>Utilisateur</cp:lastModifiedBy>
  <cp:revision>514</cp:revision>
  <dcterms:created xsi:type="dcterms:W3CDTF">2014-11-11T16:43:33Z</dcterms:created>
  <dcterms:modified xsi:type="dcterms:W3CDTF">2015-02-10T17:45:52Z</dcterms:modified>
</cp:coreProperties>
</file>