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77" r:id="rId2"/>
    <p:sldId id="376" r:id="rId3"/>
    <p:sldId id="359" r:id="rId4"/>
    <p:sldId id="360" r:id="rId5"/>
    <p:sldId id="374" r:id="rId6"/>
    <p:sldId id="362" r:id="rId7"/>
    <p:sldId id="363" r:id="rId8"/>
    <p:sldId id="364" r:id="rId9"/>
  </p:sldIdLst>
  <p:sldSz cx="9144000" cy="6858000" type="screen4x3"/>
  <p:notesSz cx="6858000" cy="9144000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333399"/>
    <a:srgbClr val="CC3300"/>
    <a:srgbClr val="777777"/>
    <a:srgbClr val="FF6600"/>
    <a:srgbClr val="002060"/>
    <a:srgbClr val="DDDDDD"/>
    <a:srgbClr val="CC0000"/>
    <a:srgbClr val="B2B2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917" autoAdjust="0"/>
  </p:normalViewPr>
  <p:slideViewPr>
    <p:cSldViewPr snapToObjects="1" showGuides="1">
      <p:cViewPr varScale="1">
        <p:scale>
          <a:sx n="87" d="100"/>
          <a:sy n="87" d="100"/>
        </p:scale>
        <p:origin x="-978" y="-72"/>
      </p:cViewPr>
      <p:guideLst>
        <p:guide orient="horz" pos="1225"/>
        <p:guide orient="horz" pos="3768"/>
        <p:guide pos="930"/>
        <p:guide pos="2880"/>
        <p:guide pos="4333"/>
        <p:guide pos="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984"/>
    </p:cViewPr>
  </p:sorterViewPr>
  <p:notesViewPr>
    <p:cSldViewPr snapToObjects="1" showGuides="1">
      <p:cViewPr varScale="1">
        <p:scale>
          <a:sx n="50" d="100"/>
          <a:sy n="50" d="100"/>
        </p:scale>
        <p:origin x="-2628" y="-108"/>
      </p:cViewPr>
      <p:guideLst>
        <p:guide orient="horz" pos="2653"/>
        <p:guide pos="2160"/>
        <p:guide pos="391"/>
        <p:guide pos="365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73E11CFA-E8EF-4B9B-9843-A8882B68F67A}" type="datetime1">
              <a:rPr lang="fr-FR" altLang="fr-FR"/>
              <a:pPr>
                <a:defRPr/>
              </a:pPr>
              <a:t>09/02/2015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BAC55AA1-48A3-42DA-9C1B-50CAB371D00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712448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2D4F57CD-3CBD-40C9-A5F3-E4C9ACDFC735}" type="datetime1">
              <a:rPr lang="fr-FR" altLang="fr-FR"/>
              <a:pPr>
                <a:defRPr/>
              </a:pPr>
              <a:t>09/02/2015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defTabSz="10001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l" eaLnBrk="1" hangingPunct="1">
              <a:defRPr/>
            </a:pPr>
            <a:r>
              <a:rPr lang="fr-FR" altLang="fr-FR" sz="1400" smtClean="0">
                <a:latin typeface="Trebuchet MS" pitchFamily="-65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9363" y="86042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81327B88-8297-4901-9DB8-B7632ADF649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395488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8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sz="1300" dirty="0">
                <a:latin typeface="Trebuchet MS" pitchFamily="-8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4610BD20-A75C-472F-9F02-90363D84EF23}" type="slidenum">
              <a:rPr lang="fr-FR" sz="1200"/>
              <a:pPr algn="r" defTabSz="851410"/>
              <a:t>1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BE62B1-1888-40DB-84DC-D4E9FF681CA2}" type="slidenum">
              <a:rPr lang="fr-FR" altLang="fr-FR" smtClean="0">
                <a:solidFill>
                  <a:srgbClr val="000000"/>
                </a:solidFill>
              </a:rPr>
              <a:pPr/>
              <a:t>2</a:t>
            </a:fld>
            <a:endParaRPr lang="fr-FR" altLang="fr-FR" smtClean="0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 smtClean="0">
              <a:ea typeface="ＭＳ Ｐゴシック" pitchFamily="-65" charset="-128"/>
            </a:endParaRPr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solidFill>
                  <a:srgbClr val="000000"/>
                </a:solidFill>
                <a:latin typeface="Trebuchet MS" pitchFamily="-65" charset="0"/>
              </a:rPr>
              <a:t>ARV-trial.com</a:t>
            </a: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1602E08-4766-4DCF-A1B2-6B20B1FFED2F}" type="slidenum">
              <a:rPr lang="fr-FR" alt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altLang="fr-FR" smtClean="0">
              <a:ea typeface="ＭＳ Ｐゴシック" pitchFamily="-65" charset="-128"/>
            </a:endParaRP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1B029C-92ED-4F3F-B3BB-08F5DE69124C}" type="slidenum">
              <a:rPr lang="fr-FR" altLang="fr-FR" smtClean="0"/>
              <a:pPr/>
              <a:t>4</a:t>
            </a:fld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65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-84" charset="-128"/>
              </a:rPr>
              <a:t>Cambio</a:t>
            </a:r>
            <a:r>
              <a:rPr lang="en-GB" sz="3200" dirty="0" smtClean="0">
                <a:ea typeface="ＭＳ Ｐゴシック" pitchFamily="-84" charset="-128"/>
              </a:rPr>
              <a:t> </a:t>
            </a:r>
            <a:r>
              <a:rPr lang="en-GB" sz="3200" dirty="0">
                <a:ea typeface="ＭＳ Ｐゴシック" pitchFamily="-84" charset="-128"/>
              </a:rPr>
              <a:t>a</a:t>
            </a:r>
            <a:r>
              <a:rPr lang="en-GB" sz="3200" dirty="0" smtClean="0">
                <a:ea typeface="ＭＳ Ｐゴシック" pitchFamily="-84" charset="-128"/>
              </a:rPr>
              <a:t> EVG/c/FTC/TDF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err="1" smtClean="0">
                <a:latin typeface="Calibri" pitchFamily="-84" charset="0"/>
                <a:ea typeface="ＭＳ Ｐゴシック" pitchFamily="-84" charset="-128"/>
              </a:rPr>
              <a:t>Estudio</a:t>
            </a:r>
            <a:r>
              <a:rPr lang="fr-FR" sz="2800" b="1" dirty="0" smtClean="0">
                <a:latin typeface="Calibri" pitchFamily="-84" charset="0"/>
                <a:ea typeface="ＭＳ Ｐゴシック" pitchFamily="-84" charset="-128"/>
              </a:rPr>
              <a:t> STRATEGY-PI </a:t>
            </a:r>
          </a:p>
          <a:p>
            <a:r>
              <a:rPr lang="fr-FR" sz="2800" b="1" dirty="0" err="1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Estudio</a:t>
            </a: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 STRATEGY-NNRTI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4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4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23" name="Espace réservé du contenu 2"/>
          <p:cNvSpPr>
            <a:spLocks/>
          </p:cNvSpPr>
          <p:nvPr/>
        </p:nvSpPr>
        <p:spPr bwMode="auto">
          <a:xfrm>
            <a:off x="34925" y="4614688"/>
            <a:ext cx="9066213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ts val="75"/>
              </a:spcBef>
              <a:buClr>
                <a:srgbClr val="CC3300"/>
              </a:buClr>
              <a:buFont typeface="Wingdings" pitchFamily="-65" charset="2"/>
              <a:buChar char="§"/>
            </a:pPr>
            <a:r>
              <a:rPr lang="es-AR" altLang="fr-FR" sz="2400" b="1" dirty="0" err="1" smtClean="0">
                <a:solidFill>
                  <a:srgbClr val="CC3300"/>
                </a:solidFill>
                <a:latin typeface="Calibri" pitchFamily="-65" charset="0"/>
              </a:rPr>
              <a:t>Endpoints</a:t>
            </a:r>
            <a:endParaRPr lang="es-AR" altLang="fr-FR" sz="2400" b="1" dirty="0" smtClean="0">
              <a:solidFill>
                <a:srgbClr val="CC3300"/>
              </a:solidFill>
              <a:latin typeface="Calibri" pitchFamily="-65" charset="0"/>
            </a:endParaRPr>
          </a:p>
          <a:p>
            <a:pPr marL="800100" lvl="1" indent="-342900" algn="l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es-AR" altLang="fr-FR" sz="1600" dirty="0" smtClean="0">
                <a:solidFill>
                  <a:srgbClr val="000066"/>
                </a:solidFill>
              </a:rPr>
              <a:t>Primario: proporción de pacientes con CV &lt; 50 c/ml a S48 (</a:t>
            </a:r>
            <a:r>
              <a:rPr lang="es-AR" altLang="fr-FR" sz="1600" dirty="0" err="1" smtClean="0">
                <a:solidFill>
                  <a:srgbClr val="000066"/>
                </a:solidFill>
              </a:rPr>
              <a:t>mITT</a:t>
            </a:r>
            <a:r>
              <a:rPr lang="es-AR" altLang="fr-FR" sz="1600" dirty="0" smtClean="0">
                <a:solidFill>
                  <a:srgbClr val="000066"/>
                </a:solidFill>
              </a:rPr>
              <a:t>, </a:t>
            </a:r>
            <a:r>
              <a:rPr lang="es-AR" altLang="fr-FR" sz="1600" dirty="0" err="1" smtClean="0">
                <a:solidFill>
                  <a:srgbClr val="000066"/>
                </a:solidFill>
              </a:rPr>
              <a:t>snapshot</a:t>
            </a:r>
            <a:r>
              <a:rPr lang="es-AR" altLang="fr-FR" sz="1600" dirty="0" smtClean="0">
                <a:solidFill>
                  <a:srgbClr val="000066"/>
                </a:solidFill>
              </a:rPr>
              <a:t>) ; </a:t>
            </a:r>
            <a:br>
              <a:rPr lang="es-AR" altLang="fr-FR" sz="1600" dirty="0" smtClean="0">
                <a:solidFill>
                  <a:srgbClr val="000066"/>
                </a:solidFill>
              </a:rPr>
            </a:br>
            <a:r>
              <a:rPr lang="es-AR" altLang="fr-FR" sz="1600" dirty="0" smtClean="0">
                <a:solidFill>
                  <a:srgbClr val="000066"/>
                </a:solidFill>
              </a:rPr>
              <a:t>no inferioridad si el margen inferior a dos colas, IC95 para la diferencia = -12%, </a:t>
            </a:r>
            <a:br>
              <a:rPr lang="es-AR" altLang="fr-FR" sz="1600" dirty="0" smtClean="0">
                <a:solidFill>
                  <a:srgbClr val="000066"/>
                </a:solidFill>
              </a:rPr>
            </a:br>
            <a:r>
              <a:rPr lang="es-AR" altLang="fr-FR" sz="1600" dirty="0" smtClean="0">
                <a:solidFill>
                  <a:srgbClr val="000066"/>
                </a:solidFill>
              </a:rPr>
              <a:t>poder: 85% .Si no inferioridad y el margen inferior  &gt; 0, valoración para superioridad </a:t>
            </a:r>
          </a:p>
          <a:p>
            <a:pPr marL="800100" lvl="1" indent="-342900" algn="l" defTabSz="914400">
              <a:spcBef>
                <a:spcPts val="75"/>
              </a:spcBef>
              <a:buClr>
                <a:srgbClr val="CC3300"/>
              </a:buClr>
              <a:buFontTx/>
              <a:buChar char="–"/>
            </a:pPr>
            <a:r>
              <a:rPr lang="es-AR" altLang="fr-FR" sz="1600" dirty="0" smtClean="0">
                <a:solidFill>
                  <a:srgbClr val="000066"/>
                </a:solidFill>
              </a:rPr>
              <a:t>Secundario: proporción de pacientes con CV &lt; 50 c/ml a S48 (algoritmo TLOVR), CD4, seguridad, tolerabilidad a S96</a:t>
            </a:r>
            <a:endParaRPr lang="es-AR" altLang="fr-FR" sz="1600" b="1" dirty="0">
              <a:solidFill>
                <a:srgbClr val="000066"/>
              </a:solidFill>
            </a:endParaRP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2528375"/>
              </p:ext>
            </p:extLst>
          </p:nvPr>
        </p:nvGraphicFramePr>
        <p:xfrm>
          <a:off x="4867275" y="2517775"/>
          <a:ext cx="2905125" cy="525463"/>
        </p:xfrm>
        <a:graphic>
          <a:graphicData uri="http://schemas.openxmlformats.org/drawingml/2006/table">
            <a:tbl>
              <a:tblPr/>
              <a:tblGrid>
                <a:gridCol w="290512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Cambio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a EVG/c/FTC/TDF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2096597"/>
              </p:ext>
            </p:extLst>
          </p:nvPr>
        </p:nvGraphicFramePr>
        <p:xfrm>
          <a:off x="4867275" y="3508375"/>
          <a:ext cx="2905125" cy="525463"/>
        </p:xfrm>
        <a:graphic>
          <a:graphicData uri="http://schemas.openxmlformats.org/drawingml/2006/table">
            <a:tbl>
              <a:tblPr/>
              <a:tblGrid>
                <a:gridCol w="290512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IP/r + FTC + TDF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</a:tbl>
          </a:graphicData>
        </a:graphic>
      </p:graphicFrame>
      <p:sp>
        <p:nvSpPr>
          <p:cNvPr id="5136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0000"/>
                </a:solidFill>
              </a:rPr>
              <a:t>Arribas</a:t>
            </a:r>
            <a:r>
              <a:rPr lang="en-GB" altLang="fr-FR" sz="1200" i="1" dirty="0">
                <a:solidFill>
                  <a:srgbClr val="CC0000"/>
                </a:solidFill>
              </a:rPr>
              <a:t> J.R. Lancet Infect </a:t>
            </a:r>
            <a:r>
              <a:rPr lang="en-GB" altLang="fr-FR" sz="1200" i="1" dirty="0" err="1">
                <a:solidFill>
                  <a:srgbClr val="CC0000"/>
                </a:solidFill>
              </a:rPr>
              <a:t>Dis</a:t>
            </a:r>
            <a:r>
              <a:rPr lang="en-GB" altLang="fr-FR" sz="1200" i="1" dirty="0">
                <a:solidFill>
                  <a:srgbClr val="CC0000"/>
                </a:solidFill>
              </a:rPr>
              <a:t> </a:t>
            </a:r>
            <a:r>
              <a:rPr lang="en-GB" altLang="fr-FR" sz="1200" i="1" dirty="0" smtClean="0">
                <a:solidFill>
                  <a:srgbClr val="CC0000"/>
                </a:solidFill>
              </a:rPr>
              <a:t>2014;14:581-9</a:t>
            </a:r>
            <a:endParaRPr lang="en-GB" altLang="fr-FR" sz="1200" i="1" dirty="0">
              <a:solidFill>
                <a:srgbClr val="CC0000"/>
              </a:solidFill>
            </a:endParaRPr>
          </a:p>
        </p:txBody>
      </p:sp>
      <p:sp>
        <p:nvSpPr>
          <p:cNvPr id="5137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altLang="fr-FR" sz="1200" b="1" i="1">
                <a:solidFill>
                  <a:srgbClr val="333399"/>
                </a:solidFill>
                <a:latin typeface="Cambria" pitchFamily="-65" charset="0"/>
                <a:cs typeface="Arial" charset="0"/>
              </a:rPr>
              <a:t>STRATEGY-PI</a:t>
            </a:r>
          </a:p>
        </p:txBody>
      </p:sp>
      <p:cxnSp>
        <p:nvCxnSpPr>
          <p:cNvPr id="5138" name="Connecteur droit 66"/>
          <p:cNvCxnSpPr>
            <a:cxnSpLocks noChangeShapeType="1"/>
          </p:cNvCxnSpPr>
          <p:nvPr/>
        </p:nvCxnSpPr>
        <p:spPr bwMode="auto">
          <a:xfrm rot="5400000">
            <a:off x="3542507" y="24328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39" name="Oval 170"/>
          <p:cNvSpPr>
            <a:spLocks noChangeArrowheads="1"/>
          </p:cNvSpPr>
          <p:nvPr/>
        </p:nvSpPr>
        <p:spPr bwMode="auto">
          <a:xfrm>
            <a:off x="2971800" y="12192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s-AR" altLang="fr-FR" sz="1400" b="1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Randomización</a:t>
            </a:r>
            <a:endParaRPr lang="es-AR" altLang="fr-FR" sz="1400" b="1" smtClean="0">
              <a:solidFill>
                <a:srgbClr val="000066"/>
              </a:solidFill>
              <a:latin typeface="Calibri" pitchFamily="-65" charset="0"/>
              <a:cs typeface="Arial" charset="0"/>
            </a:endParaRPr>
          </a:p>
          <a:p>
            <a:pPr defTabSz="914400"/>
            <a:r>
              <a:rPr lang="es-AR" altLang="fr-FR" sz="1400" b="1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2 : </a:t>
            </a:r>
            <a:r>
              <a:rPr lang="es-AR" altLang="fr-FR" sz="1400" b="1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1</a:t>
            </a:r>
            <a:endParaRPr lang="es-AR" altLang="fr-FR" sz="1400" b="1" smtClean="0">
              <a:solidFill>
                <a:srgbClr val="000066"/>
              </a:solidFill>
              <a:latin typeface="Calibri" pitchFamily="-65" charset="0"/>
              <a:cs typeface="Arial" charset="0"/>
            </a:endParaRPr>
          </a:p>
          <a:p>
            <a:pPr defTabSz="914400"/>
            <a:r>
              <a:rPr lang="es-AR" altLang="fr-FR" sz="1400" b="1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Etiqueta </a:t>
            </a:r>
            <a:r>
              <a:rPr lang="es-AR" altLang="fr-FR" sz="1400" b="1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abierta</a:t>
            </a:r>
            <a:endParaRPr lang="es-AR" altLang="fr-FR" sz="1400" b="1">
              <a:solidFill>
                <a:srgbClr val="000066"/>
              </a:solidFill>
              <a:latin typeface="Calibri" pitchFamily="-65" charset="0"/>
              <a:cs typeface="Arial" charset="0"/>
            </a:endParaRPr>
          </a:p>
        </p:txBody>
      </p:sp>
      <p:sp>
        <p:nvSpPr>
          <p:cNvPr id="5140" name="AutoShape 162"/>
          <p:cNvSpPr>
            <a:spLocks noChangeArrowheads="1"/>
          </p:cNvSpPr>
          <p:nvPr/>
        </p:nvSpPr>
        <p:spPr bwMode="auto">
          <a:xfrm>
            <a:off x="138113" y="2242701"/>
            <a:ext cx="3190875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lIns="36000" rIns="36000" anchor="ctr">
            <a:spAutoFit/>
          </a:bodyPr>
          <a:lstStyle/>
          <a:p>
            <a:pPr defTabSz="914400"/>
            <a:r>
              <a:rPr lang="es-AR" altLang="fr-FR" sz="1400" b="1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HIV+ ≥ 18 años</a:t>
            </a:r>
          </a:p>
          <a:p>
            <a:pPr defTabSz="914400"/>
            <a:r>
              <a:rPr lang="es-AR" altLang="fr-FR" sz="1400" b="1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En tratamiento con FTC + TDF + PI/r</a:t>
            </a:r>
          </a:p>
          <a:p>
            <a:pPr defTabSz="914400"/>
            <a:r>
              <a:rPr lang="es-AR" altLang="fr-FR" sz="1400" b="1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CV &lt; 50 c/ml &gt; 6 meses</a:t>
            </a:r>
          </a:p>
          <a:p>
            <a:pPr defTabSz="914400"/>
            <a:r>
              <a:rPr lang="es-AR" altLang="fr-FR" sz="1400" b="1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No fallo virológico</a:t>
            </a:r>
          </a:p>
          <a:p>
            <a:pPr defTabSz="914400"/>
            <a:r>
              <a:rPr lang="es-AR" altLang="fr-FR" sz="1400" b="1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Test genotípico previo al TARV sin resistencia a las drogas en estudio</a:t>
            </a:r>
          </a:p>
          <a:p>
            <a:pPr defTabSz="914400"/>
            <a:r>
              <a:rPr lang="es-AR" altLang="fr-FR" sz="1400" b="1" dirty="0" err="1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Naïve</a:t>
            </a:r>
            <a:r>
              <a:rPr lang="es-AR" altLang="fr-FR" sz="1400" b="1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 de inhibidores de la </a:t>
            </a:r>
            <a:r>
              <a:rPr lang="es-AR" altLang="fr-FR" sz="1400" b="1" dirty="0" err="1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integrasa</a:t>
            </a:r>
            <a:endParaRPr lang="es-AR" altLang="fr-FR" sz="1400" b="1" dirty="0" smtClean="0">
              <a:solidFill>
                <a:srgbClr val="000066"/>
              </a:solidFill>
              <a:latin typeface="Calibri" pitchFamily="-65" charset="0"/>
              <a:cs typeface="Arial" charset="0"/>
            </a:endParaRPr>
          </a:p>
          <a:p>
            <a:pPr defTabSz="914400"/>
            <a:r>
              <a:rPr lang="es-AR" altLang="fr-FR" sz="1400" b="1" dirty="0" err="1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eGFR</a:t>
            </a:r>
            <a:r>
              <a:rPr lang="es-AR" altLang="fr-FR" sz="1400" b="1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 </a:t>
            </a:r>
            <a:r>
              <a:rPr lang="es-AR" altLang="fr-FR" sz="1400" b="1" u="sng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&gt;</a:t>
            </a:r>
            <a:r>
              <a:rPr lang="es-AR" altLang="fr-FR" sz="1400" b="1" dirty="0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 70 ml/</a:t>
            </a:r>
            <a:r>
              <a:rPr lang="es-AR" altLang="fr-FR" sz="1400" b="1" dirty="0" err="1" smtClean="0">
                <a:solidFill>
                  <a:srgbClr val="000066"/>
                </a:solidFill>
                <a:latin typeface="Calibri" pitchFamily="-65" charset="0"/>
                <a:cs typeface="Arial" charset="0"/>
              </a:rPr>
              <a:t>mim</a:t>
            </a:r>
            <a:endParaRPr lang="es-AR" altLang="fr-FR" sz="1400" b="1" dirty="0">
              <a:solidFill>
                <a:srgbClr val="000066"/>
              </a:solidFill>
              <a:latin typeface="Calibri" pitchFamily="-65" charset="0"/>
              <a:cs typeface="Arial" charset="0"/>
            </a:endParaRPr>
          </a:p>
        </p:txBody>
      </p:sp>
      <p:cxnSp>
        <p:nvCxnSpPr>
          <p:cNvPr id="5141" name="AutoShape 60"/>
          <p:cNvCxnSpPr>
            <a:cxnSpLocks noChangeShapeType="1"/>
          </p:cNvCxnSpPr>
          <p:nvPr/>
        </p:nvCxnSpPr>
        <p:spPr bwMode="auto">
          <a:xfrm rot="10800000" flipH="1" flipV="1">
            <a:off x="4852988" y="277018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42" name="Line 63"/>
          <p:cNvSpPr>
            <a:spLocks noChangeShapeType="1"/>
          </p:cNvSpPr>
          <p:nvPr/>
        </p:nvSpPr>
        <p:spPr bwMode="auto">
          <a:xfrm>
            <a:off x="3324225" y="3260725"/>
            <a:ext cx="7524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143" name="Rectangle 9"/>
          <p:cNvSpPr>
            <a:spLocks noChangeArrowheads="1"/>
          </p:cNvSpPr>
          <p:nvPr/>
        </p:nvSpPr>
        <p:spPr bwMode="auto">
          <a:xfrm>
            <a:off x="4075113" y="3436938"/>
            <a:ext cx="827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altLang="fr-FR" sz="1600" b="1" smtClean="0">
                <a:solidFill>
                  <a:srgbClr val="C00000"/>
                </a:solidFill>
                <a:latin typeface="Calibri" pitchFamily="-65" charset="0"/>
                <a:cs typeface="Arial" charset="0"/>
              </a:rPr>
              <a:t>N = 145</a:t>
            </a:r>
            <a:endParaRPr lang="es-AR" altLang="fr-FR" sz="1600" b="1">
              <a:solidFill>
                <a:srgbClr val="C00000"/>
              </a:solidFill>
              <a:latin typeface="Calibri" pitchFamily="-65" charset="0"/>
              <a:cs typeface="Arial" charset="0"/>
            </a:endParaRPr>
          </a:p>
        </p:txBody>
      </p:sp>
      <p:sp>
        <p:nvSpPr>
          <p:cNvPr id="5144" name="Rectangle 8"/>
          <p:cNvSpPr>
            <a:spLocks noChangeArrowheads="1"/>
          </p:cNvSpPr>
          <p:nvPr/>
        </p:nvSpPr>
        <p:spPr bwMode="auto">
          <a:xfrm>
            <a:off x="4075113" y="2443163"/>
            <a:ext cx="827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altLang="fr-FR" sz="1600" b="1" smtClean="0">
                <a:solidFill>
                  <a:srgbClr val="C00000"/>
                </a:solidFill>
                <a:latin typeface="Calibri" pitchFamily="-65" charset="0"/>
                <a:cs typeface="Arial" charset="0"/>
              </a:rPr>
              <a:t>N = 293</a:t>
            </a:r>
            <a:endParaRPr lang="es-AR" altLang="fr-FR" sz="1600" b="1">
              <a:solidFill>
                <a:srgbClr val="C00000"/>
              </a:solidFill>
              <a:latin typeface="Calibri" pitchFamily="-65" charset="0"/>
              <a:cs typeface="Arial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8030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defTabSz="914400" eaLnBrk="1" hangingPunct="1">
              <a:defRPr/>
            </a:pPr>
            <a:r>
              <a:rPr lang="es-AR" altLang="fr-FR" sz="1600" b="1" smtClean="0">
                <a:solidFill>
                  <a:srgbClr val="0066FF"/>
                </a:solidFill>
                <a:latin typeface="Calibri" pitchFamily="-65" charset="0"/>
              </a:rPr>
              <a:t>S48</a:t>
            </a:r>
            <a:endParaRPr lang="es-AR" altLang="fr-FR" sz="1600" smtClean="0">
              <a:solidFill>
                <a:srgbClr val="0066FF"/>
              </a:solidFill>
              <a:latin typeface="Calibri" pitchFamily="-65" charset="0"/>
            </a:endParaRPr>
          </a:p>
        </p:txBody>
      </p:sp>
      <p:sp>
        <p:nvSpPr>
          <p:cNvPr id="5146" name="Line 172"/>
          <p:cNvSpPr>
            <a:spLocks noChangeShapeType="1"/>
          </p:cNvSpPr>
          <p:nvPr/>
        </p:nvSpPr>
        <p:spPr bwMode="auto">
          <a:xfrm>
            <a:off x="7762875" y="19637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148" name="Line 172"/>
          <p:cNvSpPr>
            <a:spLocks noChangeShapeType="1"/>
          </p:cNvSpPr>
          <p:nvPr/>
        </p:nvSpPr>
        <p:spPr bwMode="auto">
          <a:xfrm>
            <a:off x="8770938" y="1892300"/>
            <a:ext cx="0" cy="22225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defTabSz="914400" eaLnBrk="1" hangingPunct="1">
              <a:defRPr/>
            </a:pPr>
            <a:r>
              <a:rPr lang="es-AR" altLang="fr-FR" sz="1600" b="1" smtClean="0">
                <a:solidFill>
                  <a:srgbClr val="0066FF"/>
                </a:solidFill>
                <a:latin typeface="Calibri" pitchFamily="-65" charset="0"/>
              </a:rPr>
              <a:t>S96</a:t>
            </a:r>
            <a:endParaRPr lang="es-AR" altLang="fr-FR" sz="1600" smtClean="0">
              <a:solidFill>
                <a:srgbClr val="0066FF"/>
              </a:solidFill>
              <a:latin typeface="Calibri" pitchFamily="-65" charset="0"/>
            </a:endParaRPr>
          </a:p>
        </p:txBody>
      </p:sp>
      <p:sp>
        <p:nvSpPr>
          <p:cNvPr id="2" name="Line 31"/>
          <p:cNvSpPr>
            <a:spLocks noChangeShapeType="1"/>
          </p:cNvSpPr>
          <p:nvPr/>
        </p:nvSpPr>
        <p:spPr bwMode="auto">
          <a:xfrm flipV="1">
            <a:off x="7772400" y="372110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flipV="1">
            <a:off x="7762875" y="276225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24" name="Titr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cs typeface="ＭＳ Ｐゴシック" pitchFamily="-65" charset="-128"/>
              </a:rPr>
              <a:t>Estudio</a:t>
            </a:r>
            <a:r>
              <a:rPr lang="fr-FR" sz="3200" dirty="0" smtClean="0">
                <a:cs typeface="ＭＳ Ｐゴシック" pitchFamily="-65" charset="-128"/>
              </a:rPr>
              <a:t> STRATEGY-PI: </a:t>
            </a:r>
            <a:r>
              <a:rPr lang="fr-FR" sz="3200" dirty="0" err="1" smtClean="0">
                <a:cs typeface="ＭＳ Ｐゴシック" pitchFamily="-65" charset="-128"/>
              </a:rPr>
              <a:t>c</a:t>
            </a:r>
            <a:r>
              <a:rPr lang="fr-FR" sz="3200" dirty="0" err="1" smtClean="0">
                <a:cs typeface="ＭＳ Ｐゴシック" pitchFamily="-65" charset="-128"/>
              </a:rPr>
              <a:t>ambio</a:t>
            </a:r>
            <a:r>
              <a:rPr lang="fr-FR" sz="3200" dirty="0" smtClean="0">
                <a:cs typeface="ＭＳ Ｐゴシック" pitchFamily="-65" charset="-128"/>
              </a:rPr>
              <a:t> </a:t>
            </a:r>
            <a:r>
              <a:rPr lang="fr-FR" sz="3200" dirty="0" smtClean="0">
                <a:cs typeface="ＭＳ Ｐゴシック" pitchFamily="-65" charset="-128"/>
              </a:rPr>
              <a:t>de </a:t>
            </a:r>
            <a:r>
              <a:rPr lang="fr-FR" sz="3200" dirty="0" smtClean="0">
                <a:cs typeface="ＭＳ Ｐゴシック" pitchFamily="-65" charset="-128"/>
              </a:rPr>
              <a:t>IP/r </a:t>
            </a:r>
            <a:r>
              <a:rPr lang="fr-FR" sz="3200" dirty="0">
                <a:cs typeface="ＭＳ Ｐゴシック" pitchFamily="-65" charset="-128"/>
              </a:rPr>
              <a:t>a</a:t>
            </a:r>
            <a:r>
              <a:rPr lang="fr-FR" sz="3200" dirty="0" smtClean="0">
                <a:cs typeface="ＭＳ Ｐゴシック" pitchFamily="-65" charset="-128"/>
              </a:rPr>
              <a:t> EVG/c</a:t>
            </a:r>
            <a:endParaRPr lang="fr-F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cs typeface="ＭＳ Ｐゴシック" pitchFamily="-65" charset="-128"/>
              </a:rPr>
              <a:t>Estudio</a:t>
            </a:r>
            <a:r>
              <a:rPr lang="fr-FR" sz="3200" dirty="0" smtClean="0">
                <a:cs typeface="ＭＳ Ｐゴシック" pitchFamily="-65" charset="-128"/>
              </a:rPr>
              <a:t> STRATEGY-PI: </a:t>
            </a:r>
            <a:r>
              <a:rPr lang="fr-FR" sz="3200" dirty="0" err="1" smtClean="0">
                <a:cs typeface="ＭＳ Ｐゴシック" pitchFamily="-65" charset="-128"/>
              </a:rPr>
              <a:t>cambio</a:t>
            </a:r>
            <a:r>
              <a:rPr lang="fr-FR" sz="3200" dirty="0" smtClean="0">
                <a:cs typeface="ＭＳ Ｐゴシック" pitchFamily="-65" charset="-128"/>
              </a:rPr>
              <a:t> de IP/r a EVG/c</a:t>
            </a:r>
            <a:endParaRPr lang="fr-FR" sz="32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139857652"/>
              </p:ext>
            </p:extLst>
          </p:nvPr>
        </p:nvGraphicFramePr>
        <p:xfrm>
          <a:off x="395039" y="1700213"/>
          <a:ext cx="8353425" cy="4335496"/>
        </p:xfrm>
        <a:graphic>
          <a:graphicData uri="http://schemas.openxmlformats.org/drawingml/2006/table">
            <a:tbl>
              <a:tblPr/>
              <a:tblGrid>
                <a:gridCol w="366712"/>
                <a:gridCol w="3810249"/>
                <a:gridCol w="1980951"/>
                <a:gridCol w="2195513"/>
              </a:tblGrid>
              <a:tr h="591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EVG/c/FTC/TDF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293</a:t>
                      </a:r>
                      <a:endParaRPr kumimoji="0" lang="es-AR" sz="18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PI/r + FTC + 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 140</a:t>
                      </a:r>
                      <a:endParaRPr kumimoji="0" lang="es-AR" sz="18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Mediana edad, años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41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15%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14%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Tiempo desde el diagnostico, mediana años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En primer régimen ARV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77%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83%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IP a la randomización 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Atazanavir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42%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37%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Darunavir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39%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43%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Lopinavir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17%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16%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Fosamprenavir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2%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4%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Saquinavir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1%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CD4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cell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(/mm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564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585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Coinfección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con hepatitis B / hepatitis C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3% / 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2% / 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8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Discontinuación a S48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25 (8.5%)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26 (18.6%)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14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0000"/>
                </a:solidFill>
              </a:rPr>
              <a:t>Arribas</a:t>
            </a:r>
            <a:r>
              <a:rPr lang="en-GB" altLang="fr-FR" sz="1200" i="1" dirty="0">
                <a:solidFill>
                  <a:srgbClr val="CC0000"/>
                </a:solidFill>
              </a:rPr>
              <a:t> J.R. Lancet Infect </a:t>
            </a:r>
            <a:r>
              <a:rPr lang="en-GB" altLang="fr-FR" sz="1200" i="1" dirty="0" err="1">
                <a:solidFill>
                  <a:srgbClr val="CC0000"/>
                </a:solidFill>
              </a:rPr>
              <a:t>Dis</a:t>
            </a:r>
            <a:r>
              <a:rPr lang="en-GB" altLang="fr-FR" sz="1200" i="1" dirty="0">
                <a:solidFill>
                  <a:srgbClr val="CC0000"/>
                </a:solidFill>
              </a:rPr>
              <a:t> </a:t>
            </a:r>
            <a:r>
              <a:rPr lang="en-GB" altLang="fr-FR" sz="1200" i="1" dirty="0" smtClean="0">
                <a:solidFill>
                  <a:srgbClr val="CC0000"/>
                </a:solidFill>
              </a:rPr>
              <a:t>2014;14:581-9</a:t>
            </a:r>
            <a:endParaRPr lang="en-GB" altLang="fr-FR" sz="1200" i="1" dirty="0">
              <a:solidFill>
                <a:srgbClr val="CC0000"/>
              </a:solidFill>
            </a:endParaRPr>
          </a:p>
        </p:txBody>
      </p:sp>
      <p:sp>
        <p:nvSpPr>
          <p:cNvPr id="6215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altLang="fr-FR" sz="1200" b="1" i="1">
                <a:solidFill>
                  <a:srgbClr val="333399"/>
                </a:solidFill>
                <a:latin typeface="Cambria" pitchFamily="-65" charset="0"/>
                <a:cs typeface="Arial" charset="0"/>
              </a:rPr>
              <a:t>STRATEGY-PI</a:t>
            </a:r>
          </a:p>
        </p:txBody>
      </p:sp>
      <p:sp>
        <p:nvSpPr>
          <p:cNvPr id="6217" name="Text Box 2"/>
          <p:cNvSpPr txBox="1">
            <a:spLocks noChangeArrowheads="1"/>
          </p:cNvSpPr>
          <p:nvPr/>
        </p:nvSpPr>
        <p:spPr bwMode="auto">
          <a:xfrm>
            <a:off x="1120581" y="1100138"/>
            <a:ext cx="6888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altLang="fr-FR" sz="2400" b="1" dirty="0" smtClean="0">
                <a:solidFill>
                  <a:srgbClr val="CC3300"/>
                </a:solidFill>
                <a:latin typeface="Calibri" pitchFamily="-65" charset="0"/>
              </a:rPr>
              <a:t>Características basales y disposición de los pacientes</a:t>
            </a:r>
            <a:endParaRPr lang="es-AR" altLang="fr-FR" sz="2400" b="1" dirty="0">
              <a:solidFill>
                <a:srgbClr val="CC3300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32641" y="1100138"/>
            <a:ext cx="6064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altLang="fr-FR" sz="2400" b="1" dirty="0" smtClean="0">
                <a:solidFill>
                  <a:srgbClr val="CC3300"/>
                </a:solidFill>
                <a:latin typeface="Calibri" pitchFamily="-65" charset="0"/>
              </a:rPr>
              <a:t>Resultados virológicos a S48 (</a:t>
            </a:r>
            <a:r>
              <a:rPr lang="es-AR" altLang="fr-FR" sz="2400" b="1" dirty="0" err="1" smtClean="0">
                <a:solidFill>
                  <a:srgbClr val="CC3300"/>
                </a:solidFill>
                <a:latin typeface="Calibri" pitchFamily="-65" charset="0"/>
              </a:rPr>
              <a:t>mITT</a:t>
            </a:r>
            <a:r>
              <a:rPr lang="es-AR" altLang="fr-FR" sz="2400" b="1" dirty="0" smtClean="0">
                <a:solidFill>
                  <a:srgbClr val="CC3300"/>
                </a:solidFill>
                <a:latin typeface="Calibri" pitchFamily="-65" charset="0"/>
              </a:rPr>
              <a:t>, </a:t>
            </a:r>
            <a:r>
              <a:rPr lang="es-AR" altLang="fr-FR" sz="2400" b="1" dirty="0" err="1" smtClean="0">
                <a:solidFill>
                  <a:srgbClr val="CC3300"/>
                </a:solidFill>
                <a:latin typeface="Calibri" pitchFamily="-65" charset="0"/>
              </a:rPr>
              <a:t>snapshot</a:t>
            </a:r>
            <a:r>
              <a:rPr lang="es-AR" altLang="fr-FR" sz="2400" b="1" dirty="0" smtClean="0">
                <a:solidFill>
                  <a:srgbClr val="CC3300"/>
                </a:solidFill>
                <a:latin typeface="Calibri" pitchFamily="-65" charset="0"/>
              </a:rPr>
              <a:t>)</a:t>
            </a:r>
            <a:endParaRPr lang="es-AR" altLang="fr-FR" sz="2400" b="1" dirty="0">
              <a:solidFill>
                <a:srgbClr val="CC3300"/>
              </a:solidFill>
              <a:latin typeface="Calibri" pitchFamily="-65" charset="0"/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304800" y="1752600"/>
            <a:ext cx="7162800" cy="4343400"/>
            <a:chOff x="304800" y="1752600"/>
            <a:chExt cx="7162800" cy="4343400"/>
          </a:xfrm>
        </p:grpSpPr>
        <p:grpSp>
          <p:nvGrpSpPr>
            <p:cNvPr id="7171" name="Groupe 1"/>
            <p:cNvGrpSpPr>
              <a:grpSpLocks/>
            </p:cNvGrpSpPr>
            <p:nvPr/>
          </p:nvGrpSpPr>
          <p:grpSpPr bwMode="auto">
            <a:xfrm>
              <a:off x="304800" y="1752600"/>
              <a:ext cx="2143125" cy="744538"/>
              <a:chOff x="3933825" y="3479800"/>
              <a:chExt cx="2143125" cy="744538"/>
            </a:xfrm>
          </p:grpSpPr>
          <p:sp>
            <p:nvSpPr>
              <p:cNvPr id="7211" name="AutoShape 165"/>
              <p:cNvSpPr>
                <a:spLocks noChangeArrowheads="1"/>
              </p:cNvSpPr>
              <p:nvPr/>
            </p:nvSpPr>
            <p:spPr bwMode="auto">
              <a:xfrm>
                <a:off x="3933825" y="3479800"/>
                <a:ext cx="2143125" cy="74453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 defTabSz="914400"/>
                <a:endParaRPr lang="es-AR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7212" name="Rectangle 3"/>
              <p:cNvSpPr>
                <a:spLocks noChangeArrowheads="1"/>
              </p:cNvSpPr>
              <p:nvPr/>
            </p:nvSpPr>
            <p:spPr bwMode="auto">
              <a:xfrm>
                <a:off x="4129088" y="3616325"/>
                <a:ext cx="165100" cy="144463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/>
                <a:endParaRPr lang="es-A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7213" name="Rectangle 4"/>
              <p:cNvSpPr>
                <a:spLocks noChangeArrowheads="1"/>
              </p:cNvSpPr>
              <p:nvPr/>
            </p:nvSpPr>
            <p:spPr bwMode="auto">
              <a:xfrm>
                <a:off x="4135735" y="3967535"/>
                <a:ext cx="165100" cy="144462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/>
                <a:endParaRPr lang="es-A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7214" name="ZoneTexte 84"/>
              <p:cNvSpPr txBox="1">
                <a:spLocks noChangeArrowheads="1"/>
              </p:cNvSpPr>
              <p:nvPr/>
            </p:nvSpPr>
            <p:spPr bwMode="auto">
              <a:xfrm>
                <a:off x="4281488" y="3495675"/>
                <a:ext cx="1795462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defTabSz="914400"/>
                <a:r>
                  <a:rPr lang="es-AR" altLang="fr-FR" b="1" smtClean="0">
                    <a:solidFill>
                      <a:srgbClr val="333399"/>
                    </a:solidFill>
                    <a:latin typeface="Calibri" pitchFamily="-65" charset="0"/>
                  </a:rPr>
                  <a:t>EVG/c/FTC/TDF</a:t>
                </a:r>
                <a:endParaRPr lang="es-AR" altLang="fr-FR" b="1">
                  <a:solidFill>
                    <a:srgbClr val="333399"/>
                  </a:solidFill>
                  <a:latin typeface="Calibri" pitchFamily="-65" charset="0"/>
                </a:endParaRPr>
              </a:p>
            </p:txBody>
          </p:sp>
          <p:sp>
            <p:nvSpPr>
              <p:cNvPr id="7215" name="ZoneTexte 85"/>
              <p:cNvSpPr txBox="1">
                <a:spLocks noChangeArrowheads="1"/>
              </p:cNvSpPr>
              <p:nvPr/>
            </p:nvSpPr>
            <p:spPr bwMode="auto">
              <a:xfrm>
                <a:off x="4288135" y="3850060"/>
                <a:ext cx="1752600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defTabSz="914400"/>
                <a:r>
                  <a:rPr lang="es-AR" altLang="fr-FR" b="1" smtClean="0">
                    <a:solidFill>
                      <a:srgbClr val="333399"/>
                    </a:solidFill>
                    <a:latin typeface="Calibri" pitchFamily="-65" charset="0"/>
                  </a:rPr>
                  <a:t>PI/r + FTC + TDF</a:t>
                </a:r>
                <a:endParaRPr lang="es-AR" altLang="fr-FR" b="1">
                  <a:solidFill>
                    <a:srgbClr val="333399"/>
                  </a:solidFill>
                  <a:latin typeface="Calibri" pitchFamily="-65" charset="0"/>
                </a:endParaRPr>
              </a:p>
            </p:txBody>
          </p:sp>
        </p:grpSp>
        <p:sp>
          <p:nvSpPr>
            <p:cNvPr id="7172" name="Rectangle 7"/>
            <p:cNvSpPr>
              <a:spLocks noChangeArrowheads="1"/>
            </p:cNvSpPr>
            <p:nvPr/>
          </p:nvSpPr>
          <p:spPr bwMode="auto">
            <a:xfrm>
              <a:off x="2681287" y="3051175"/>
              <a:ext cx="590550" cy="2455863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s-A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7173" name="Rectangle 9"/>
            <p:cNvSpPr>
              <a:spLocks noChangeArrowheads="1"/>
            </p:cNvSpPr>
            <p:nvPr/>
          </p:nvSpPr>
          <p:spPr bwMode="auto">
            <a:xfrm>
              <a:off x="3281362" y="3235325"/>
              <a:ext cx="590550" cy="2271713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s-A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7174" name="Line 12"/>
            <p:cNvSpPr>
              <a:spLocks noChangeShapeType="1"/>
            </p:cNvSpPr>
            <p:nvPr/>
          </p:nvSpPr>
          <p:spPr bwMode="auto">
            <a:xfrm>
              <a:off x="2333625" y="5507038"/>
              <a:ext cx="51339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7175" name="Rectangle 22"/>
            <p:cNvSpPr>
              <a:spLocks noChangeArrowheads="1"/>
            </p:cNvSpPr>
            <p:nvPr/>
          </p:nvSpPr>
          <p:spPr bwMode="auto">
            <a:xfrm>
              <a:off x="2816225" y="2819400"/>
              <a:ext cx="32067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94</a:t>
              </a:r>
              <a:endParaRPr lang="es-A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7176" name="Rectangle 24"/>
            <p:cNvSpPr>
              <a:spLocks noChangeArrowheads="1"/>
            </p:cNvSpPr>
            <p:nvPr/>
          </p:nvSpPr>
          <p:spPr bwMode="auto">
            <a:xfrm>
              <a:off x="3409950" y="3027363"/>
              <a:ext cx="31908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87</a:t>
              </a:r>
              <a:endParaRPr lang="es-A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7177" name="Line 150"/>
            <p:cNvSpPr>
              <a:spLocks noChangeShapeType="1"/>
            </p:cNvSpPr>
            <p:nvPr/>
          </p:nvSpPr>
          <p:spPr bwMode="auto">
            <a:xfrm flipV="1">
              <a:off x="4119562" y="55038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7178" name="Text Box 76"/>
            <p:cNvSpPr txBox="1">
              <a:spLocks noChangeArrowheads="1"/>
            </p:cNvSpPr>
            <p:nvPr/>
          </p:nvSpPr>
          <p:spPr bwMode="auto">
            <a:xfrm>
              <a:off x="2135187" y="2528888"/>
              <a:ext cx="5334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s-AR" altLang="fr-FR" b="1" smtClean="0">
                  <a:solidFill>
                    <a:srgbClr val="000066"/>
                  </a:solidFill>
                </a:rPr>
                <a:t>%</a:t>
              </a:r>
              <a:endParaRPr lang="es-AR" altLang="fr-FR" b="1">
                <a:solidFill>
                  <a:srgbClr val="000066"/>
                </a:solidFill>
              </a:endParaRPr>
            </a:p>
          </p:txBody>
        </p:sp>
        <p:sp>
          <p:nvSpPr>
            <p:cNvPr id="7179" name="Line 141"/>
            <p:cNvSpPr>
              <a:spLocks noChangeShapeType="1"/>
            </p:cNvSpPr>
            <p:nvPr/>
          </p:nvSpPr>
          <p:spPr bwMode="auto">
            <a:xfrm>
              <a:off x="2409825" y="2965450"/>
              <a:ext cx="0" cy="253841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7180" name="Line 142"/>
            <p:cNvSpPr>
              <a:spLocks noChangeShapeType="1"/>
            </p:cNvSpPr>
            <p:nvPr/>
          </p:nvSpPr>
          <p:spPr bwMode="auto">
            <a:xfrm>
              <a:off x="2343150" y="55038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7181" name="Line 143"/>
            <p:cNvSpPr>
              <a:spLocks noChangeShapeType="1"/>
            </p:cNvSpPr>
            <p:nvPr/>
          </p:nvSpPr>
          <p:spPr bwMode="auto">
            <a:xfrm>
              <a:off x="2343150" y="49958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7182" name="Line 144"/>
            <p:cNvSpPr>
              <a:spLocks noChangeShapeType="1"/>
            </p:cNvSpPr>
            <p:nvPr/>
          </p:nvSpPr>
          <p:spPr bwMode="auto">
            <a:xfrm>
              <a:off x="2343150" y="448627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7183" name="Line 145"/>
            <p:cNvSpPr>
              <a:spLocks noChangeShapeType="1"/>
            </p:cNvSpPr>
            <p:nvPr/>
          </p:nvSpPr>
          <p:spPr bwMode="auto">
            <a:xfrm>
              <a:off x="2343150" y="398462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7184" name="Line 146"/>
            <p:cNvSpPr>
              <a:spLocks noChangeShapeType="1"/>
            </p:cNvSpPr>
            <p:nvPr/>
          </p:nvSpPr>
          <p:spPr bwMode="auto">
            <a:xfrm>
              <a:off x="2343150" y="347503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7185" name="Line 147"/>
            <p:cNvSpPr>
              <a:spLocks noChangeShapeType="1"/>
            </p:cNvSpPr>
            <p:nvPr/>
          </p:nvSpPr>
          <p:spPr bwMode="auto">
            <a:xfrm>
              <a:off x="2343150" y="296545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7186" name="Line 149"/>
            <p:cNvSpPr>
              <a:spLocks noChangeShapeType="1"/>
            </p:cNvSpPr>
            <p:nvPr/>
          </p:nvSpPr>
          <p:spPr bwMode="auto">
            <a:xfrm flipV="1">
              <a:off x="2409825" y="55038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7187" name="Rectangle 159"/>
            <p:cNvSpPr>
              <a:spLocks noChangeArrowheads="1"/>
            </p:cNvSpPr>
            <p:nvPr/>
          </p:nvSpPr>
          <p:spPr bwMode="auto">
            <a:xfrm>
              <a:off x="2184400" y="5405438"/>
              <a:ext cx="1000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0</a:t>
              </a:r>
              <a:endParaRPr lang="es-AR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7188" name="Rectangle 160"/>
            <p:cNvSpPr>
              <a:spLocks noChangeArrowheads="1"/>
            </p:cNvSpPr>
            <p:nvPr/>
          </p:nvSpPr>
          <p:spPr bwMode="auto">
            <a:xfrm>
              <a:off x="2085975" y="4894263"/>
              <a:ext cx="1984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20</a:t>
              </a:r>
              <a:endParaRPr lang="es-AR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7189" name="Rectangle 161"/>
            <p:cNvSpPr>
              <a:spLocks noChangeArrowheads="1"/>
            </p:cNvSpPr>
            <p:nvPr/>
          </p:nvSpPr>
          <p:spPr bwMode="auto">
            <a:xfrm>
              <a:off x="2085975" y="4386263"/>
              <a:ext cx="1984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40</a:t>
              </a:r>
              <a:endParaRPr lang="es-AR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7190" name="Rectangle 162"/>
            <p:cNvSpPr>
              <a:spLocks noChangeArrowheads="1"/>
            </p:cNvSpPr>
            <p:nvPr/>
          </p:nvSpPr>
          <p:spPr bwMode="auto">
            <a:xfrm>
              <a:off x="2085975" y="3884613"/>
              <a:ext cx="1984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60</a:t>
              </a:r>
              <a:endParaRPr lang="es-AR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7191" name="Rectangle 163"/>
            <p:cNvSpPr>
              <a:spLocks noChangeArrowheads="1"/>
            </p:cNvSpPr>
            <p:nvPr/>
          </p:nvSpPr>
          <p:spPr bwMode="auto">
            <a:xfrm>
              <a:off x="2085975" y="3375025"/>
              <a:ext cx="1984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80</a:t>
              </a:r>
              <a:endParaRPr lang="es-AR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7192" name="Rectangle 164"/>
            <p:cNvSpPr>
              <a:spLocks noChangeArrowheads="1"/>
            </p:cNvSpPr>
            <p:nvPr/>
          </p:nvSpPr>
          <p:spPr bwMode="auto">
            <a:xfrm>
              <a:off x="1985962" y="2865438"/>
              <a:ext cx="29845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100</a:t>
              </a:r>
              <a:endParaRPr lang="es-AR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7193" name="ZoneTexte 11"/>
            <p:cNvSpPr txBox="1">
              <a:spLocks noChangeArrowheads="1"/>
            </p:cNvSpPr>
            <p:nvPr/>
          </p:nvSpPr>
          <p:spPr bwMode="auto">
            <a:xfrm>
              <a:off x="2696548" y="2078038"/>
              <a:ext cx="107914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lnSpc>
                  <a:spcPct val="80000"/>
                </a:lnSpc>
              </a:pPr>
              <a:r>
                <a:rPr lang="es-AR" altLang="fr-FR" b="1" dirty="0" smtClean="0">
                  <a:solidFill>
                    <a:srgbClr val="0066FF"/>
                  </a:solidFill>
                  <a:latin typeface="Calibri" pitchFamily="-65" charset="0"/>
                </a:rPr>
                <a:t>HIV RNA</a:t>
              </a:r>
              <a:br>
                <a:rPr lang="es-AR" altLang="fr-FR" b="1" dirty="0" smtClean="0">
                  <a:solidFill>
                    <a:srgbClr val="0066FF"/>
                  </a:solidFill>
                  <a:latin typeface="Calibri" pitchFamily="-65" charset="0"/>
                </a:rPr>
              </a:br>
              <a:r>
                <a:rPr lang="es-AR" altLang="fr-FR" b="1" dirty="0" smtClean="0">
                  <a:solidFill>
                    <a:srgbClr val="0066FF"/>
                  </a:solidFill>
                  <a:latin typeface="Calibri" pitchFamily="-65" charset="0"/>
                </a:rPr>
                <a:t>&lt; 50 c/ml</a:t>
              </a:r>
              <a:endParaRPr lang="es-AR" altLang="fr-FR" b="1" dirty="0">
                <a:solidFill>
                  <a:srgbClr val="0066FF"/>
                </a:solidFill>
                <a:latin typeface="Calibri" pitchFamily="-65" charset="0"/>
              </a:endParaRPr>
            </a:p>
          </p:txBody>
        </p:sp>
        <p:sp>
          <p:nvSpPr>
            <p:cNvPr id="7194" name="ZoneTexte 86"/>
            <p:cNvSpPr txBox="1">
              <a:spLocks noChangeArrowheads="1"/>
            </p:cNvSpPr>
            <p:nvPr/>
          </p:nvSpPr>
          <p:spPr bwMode="auto">
            <a:xfrm>
              <a:off x="2276475" y="5572125"/>
              <a:ext cx="199072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AR" altLang="fr-FR" sz="1400" dirty="0" smtClean="0">
                  <a:solidFill>
                    <a:srgbClr val="000066"/>
                  </a:solidFill>
                </a:rPr>
                <a:t>Diferencia (IC 95%)</a:t>
              </a:r>
              <a:r>
                <a:rPr lang="es-AR" altLang="fr-FR" sz="1400" dirty="0" smtClean="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s-AR" altLang="fr-FR" sz="1400" dirty="0" smtClean="0">
                  <a:solidFill>
                    <a:srgbClr val="000066"/>
                  </a:solidFill>
                  <a:cs typeface="Arial" charset="0"/>
                </a:rPr>
              </a:br>
              <a:r>
                <a:rPr lang="es-AR" altLang="fr-FR" sz="1400" dirty="0" smtClean="0">
                  <a:solidFill>
                    <a:srgbClr val="000066"/>
                  </a:solidFill>
                  <a:cs typeface="Arial" charset="0"/>
                </a:rPr>
                <a:t>= 6.7% (0.4 ; 13.7)</a:t>
              </a:r>
              <a:endParaRPr lang="es-AR" altLang="fr-FR" sz="14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195" name="Rectangle 7"/>
            <p:cNvSpPr>
              <a:spLocks noChangeArrowheads="1"/>
            </p:cNvSpPr>
            <p:nvPr/>
          </p:nvSpPr>
          <p:spPr bwMode="auto">
            <a:xfrm>
              <a:off x="4398962" y="5453063"/>
              <a:ext cx="590550" cy="53975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s-A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7196" name="Rectangle 9"/>
            <p:cNvSpPr>
              <a:spLocks noChangeArrowheads="1"/>
            </p:cNvSpPr>
            <p:nvPr/>
          </p:nvSpPr>
          <p:spPr bwMode="auto">
            <a:xfrm>
              <a:off x="4979987" y="5453063"/>
              <a:ext cx="590550" cy="53975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s-A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7197" name="ZoneTexte 11"/>
            <p:cNvSpPr txBox="1">
              <a:spLocks noChangeArrowheads="1"/>
            </p:cNvSpPr>
            <p:nvPr/>
          </p:nvSpPr>
          <p:spPr bwMode="auto">
            <a:xfrm>
              <a:off x="4429125" y="2078038"/>
              <a:ext cx="1120775" cy="541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lnSpc>
                  <a:spcPct val="80000"/>
                </a:lnSpc>
              </a:pPr>
              <a:r>
                <a:rPr lang="es-AR" altLang="fr-FR" b="1" smtClean="0">
                  <a:solidFill>
                    <a:srgbClr val="0066FF"/>
                  </a:solidFill>
                  <a:latin typeface="Calibri" pitchFamily="-65" charset="0"/>
                </a:rPr>
                <a:t>HIV RNA</a:t>
              </a:r>
              <a:br>
                <a:rPr lang="es-AR" altLang="fr-FR" b="1" smtClean="0">
                  <a:solidFill>
                    <a:srgbClr val="0066FF"/>
                  </a:solidFill>
                  <a:latin typeface="Calibri" pitchFamily="-65" charset="0"/>
                </a:rPr>
              </a:br>
              <a:r>
                <a:rPr lang="es-AR" altLang="fr-FR" b="1" smtClean="0">
                  <a:solidFill>
                    <a:srgbClr val="0066FF"/>
                  </a:solidFill>
                  <a:latin typeface="Calibri" pitchFamily="-65" charset="0"/>
                </a:rPr>
                <a:t>≥ 50 c/mL</a:t>
              </a:r>
              <a:endParaRPr lang="es-AR" altLang="fr-FR" b="1">
                <a:solidFill>
                  <a:srgbClr val="0066FF"/>
                </a:solidFill>
                <a:latin typeface="Calibri" pitchFamily="-65" charset="0"/>
              </a:endParaRPr>
            </a:p>
          </p:txBody>
        </p:sp>
        <p:sp>
          <p:nvSpPr>
            <p:cNvPr id="7198" name="Rectangle 22"/>
            <p:cNvSpPr>
              <a:spLocks noChangeArrowheads="1"/>
            </p:cNvSpPr>
            <p:nvPr/>
          </p:nvSpPr>
          <p:spPr bwMode="auto">
            <a:xfrm>
              <a:off x="4551362" y="5160963"/>
              <a:ext cx="320675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1</a:t>
              </a:r>
              <a:endParaRPr lang="es-A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7199" name="Rectangle 24"/>
            <p:cNvSpPr>
              <a:spLocks noChangeArrowheads="1"/>
            </p:cNvSpPr>
            <p:nvPr/>
          </p:nvSpPr>
          <p:spPr bwMode="auto">
            <a:xfrm>
              <a:off x="5126037" y="5181600"/>
              <a:ext cx="31908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1</a:t>
              </a:r>
              <a:endParaRPr lang="es-A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7200" name="ZoneTexte 45"/>
            <p:cNvSpPr txBox="1">
              <a:spLocks noChangeArrowheads="1"/>
            </p:cNvSpPr>
            <p:nvPr/>
          </p:nvSpPr>
          <p:spPr bwMode="auto">
            <a:xfrm>
              <a:off x="4378355" y="5503863"/>
              <a:ext cx="61747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altLang="fr-FR" sz="1400" b="1" smtClean="0">
                  <a:solidFill>
                    <a:srgbClr val="000066"/>
                  </a:solidFill>
                </a:rPr>
                <a:t>N = </a:t>
              </a:r>
              <a:r>
                <a:rPr lang="es-AR" altLang="fr-FR" sz="1400" b="1" smtClean="0">
                  <a:solidFill>
                    <a:srgbClr val="000066"/>
                  </a:solidFill>
                </a:rPr>
                <a:t>2</a:t>
              </a:r>
              <a:endParaRPr lang="es-AR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7201" name="ZoneTexte 46"/>
            <p:cNvSpPr txBox="1">
              <a:spLocks noChangeArrowheads="1"/>
            </p:cNvSpPr>
            <p:nvPr/>
          </p:nvSpPr>
          <p:spPr bwMode="auto">
            <a:xfrm>
              <a:off x="4973668" y="5503863"/>
              <a:ext cx="61747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altLang="fr-FR" sz="1400" b="1" smtClean="0">
                  <a:solidFill>
                    <a:srgbClr val="000066"/>
                  </a:solidFill>
                </a:rPr>
                <a:t>N = </a:t>
              </a:r>
              <a:r>
                <a:rPr lang="es-AR" altLang="fr-FR" sz="1400" b="1" smtClean="0">
                  <a:solidFill>
                    <a:srgbClr val="000066"/>
                  </a:solidFill>
                </a:rPr>
                <a:t>2</a:t>
              </a:r>
              <a:endParaRPr lang="es-AR" alt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7202" name="Line 150"/>
            <p:cNvSpPr>
              <a:spLocks noChangeShapeType="1"/>
            </p:cNvSpPr>
            <p:nvPr/>
          </p:nvSpPr>
          <p:spPr bwMode="auto">
            <a:xfrm flipV="1">
              <a:off x="5770562" y="551180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7203" name="Rectangle 7"/>
            <p:cNvSpPr>
              <a:spLocks noChangeArrowheads="1"/>
            </p:cNvSpPr>
            <p:nvPr/>
          </p:nvSpPr>
          <p:spPr bwMode="auto">
            <a:xfrm>
              <a:off x="5908675" y="5254625"/>
              <a:ext cx="590550" cy="252413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s-A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7204" name="Rectangle 9"/>
            <p:cNvSpPr>
              <a:spLocks noChangeArrowheads="1"/>
            </p:cNvSpPr>
            <p:nvPr/>
          </p:nvSpPr>
          <p:spPr bwMode="auto">
            <a:xfrm>
              <a:off x="6508750" y="5019675"/>
              <a:ext cx="590550" cy="487363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s-A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7205" name="Rectangle 22"/>
            <p:cNvSpPr>
              <a:spLocks noChangeArrowheads="1"/>
            </p:cNvSpPr>
            <p:nvPr/>
          </p:nvSpPr>
          <p:spPr bwMode="auto">
            <a:xfrm>
              <a:off x="6051550" y="4965700"/>
              <a:ext cx="3206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6</a:t>
              </a:r>
              <a:endParaRPr lang="es-A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7206" name="Rectangle 24"/>
            <p:cNvSpPr>
              <a:spLocks noChangeArrowheads="1"/>
            </p:cNvSpPr>
            <p:nvPr/>
          </p:nvSpPr>
          <p:spPr bwMode="auto">
            <a:xfrm>
              <a:off x="6645275" y="4803775"/>
              <a:ext cx="31908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s-AR" altLang="fr-FR" sz="1400" b="1" smtClean="0">
                  <a:solidFill>
                    <a:srgbClr val="000066"/>
                  </a:solidFill>
                </a:rPr>
                <a:t>12</a:t>
              </a:r>
              <a:endParaRPr lang="es-AR" altLang="fr-FR" sz="4000">
                <a:solidFill>
                  <a:srgbClr val="000066"/>
                </a:solidFill>
              </a:endParaRPr>
            </a:p>
          </p:txBody>
        </p:sp>
        <p:sp>
          <p:nvSpPr>
            <p:cNvPr id="55" name="ZoneTexte 11"/>
            <p:cNvSpPr txBox="1">
              <a:spLocks noChangeArrowheads="1"/>
            </p:cNvSpPr>
            <p:nvPr/>
          </p:nvSpPr>
          <p:spPr bwMode="auto">
            <a:xfrm>
              <a:off x="5968948" y="2078038"/>
              <a:ext cx="1206612" cy="541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lnSpc>
                  <a:spcPct val="80000"/>
                </a:lnSpc>
                <a:defRPr/>
              </a:pPr>
              <a:r>
                <a:rPr lang="es-AR" b="1" dirty="0" smtClean="0">
                  <a:solidFill>
                    <a:srgbClr val="0066FF"/>
                  </a:solidFill>
                  <a:latin typeface="+mj-lt"/>
                </a:rPr>
                <a:t>No datos </a:t>
              </a:r>
              <a:br>
                <a:rPr lang="es-AR" b="1" dirty="0" smtClean="0">
                  <a:solidFill>
                    <a:srgbClr val="0066FF"/>
                  </a:solidFill>
                  <a:latin typeface="+mj-lt"/>
                </a:rPr>
              </a:br>
              <a:r>
                <a:rPr lang="es-AR" b="1" dirty="0" smtClean="0">
                  <a:solidFill>
                    <a:srgbClr val="0066FF"/>
                  </a:solidFill>
                  <a:latin typeface="+mj-lt"/>
                </a:rPr>
                <a:t>virológicos</a:t>
              </a:r>
              <a:endParaRPr lang="es-AR" b="1" dirty="0">
                <a:solidFill>
                  <a:srgbClr val="0066FF"/>
                </a:solidFill>
                <a:latin typeface="+mj-lt"/>
              </a:endParaRPr>
            </a:p>
          </p:txBody>
        </p:sp>
      </p:grpSp>
      <p:sp>
        <p:nvSpPr>
          <p:cNvPr id="7208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0000"/>
                </a:solidFill>
              </a:rPr>
              <a:t>Arribas</a:t>
            </a:r>
            <a:r>
              <a:rPr lang="en-GB" altLang="fr-FR" sz="1200" i="1" dirty="0">
                <a:solidFill>
                  <a:srgbClr val="CC0000"/>
                </a:solidFill>
              </a:rPr>
              <a:t> J.R. Lancet Infect </a:t>
            </a:r>
            <a:r>
              <a:rPr lang="en-GB" altLang="fr-FR" sz="1200" i="1" dirty="0" err="1">
                <a:solidFill>
                  <a:srgbClr val="CC0000"/>
                </a:solidFill>
              </a:rPr>
              <a:t>Dis</a:t>
            </a:r>
            <a:r>
              <a:rPr lang="en-GB" altLang="fr-FR" sz="1200" i="1" dirty="0">
                <a:solidFill>
                  <a:srgbClr val="CC0000"/>
                </a:solidFill>
              </a:rPr>
              <a:t> </a:t>
            </a:r>
            <a:r>
              <a:rPr lang="en-GB" altLang="fr-FR" sz="1200" i="1" dirty="0" smtClean="0">
                <a:solidFill>
                  <a:srgbClr val="CC0000"/>
                </a:solidFill>
              </a:rPr>
              <a:t>2014;14:581-9</a:t>
            </a:r>
            <a:endParaRPr lang="en-GB" altLang="fr-FR" sz="1200" i="1" dirty="0">
              <a:solidFill>
                <a:srgbClr val="CC0000"/>
              </a:solidFill>
            </a:endParaRPr>
          </a:p>
        </p:txBody>
      </p:sp>
      <p:sp>
        <p:nvSpPr>
          <p:cNvPr id="7209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altLang="fr-FR" sz="1200" b="1" i="1">
                <a:solidFill>
                  <a:srgbClr val="333399"/>
                </a:solidFill>
                <a:latin typeface="Cambria" pitchFamily="-65" charset="0"/>
                <a:cs typeface="Arial" charset="0"/>
              </a:rPr>
              <a:t>STRATEGY-PI</a:t>
            </a:r>
          </a:p>
        </p:txBody>
      </p:sp>
      <p:sp>
        <p:nvSpPr>
          <p:cNvPr id="49" name="Titre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cs typeface="ＭＳ Ｐゴシック" pitchFamily="-65" charset="-128"/>
              </a:rPr>
              <a:t>Estudio</a:t>
            </a:r>
            <a:r>
              <a:rPr lang="fr-FR" sz="3200" dirty="0" smtClean="0">
                <a:cs typeface="ＭＳ Ｐゴシック" pitchFamily="-65" charset="-128"/>
              </a:rPr>
              <a:t> STRATEGY-PI: </a:t>
            </a:r>
            <a:r>
              <a:rPr lang="fr-FR" sz="3200" dirty="0" err="1" smtClean="0">
                <a:cs typeface="ＭＳ Ｐゴシック" pitchFamily="-65" charset="-128"/>
              </a:rPr>
              <a:t>cambio</a:t>
            </a:r>
            <a:r>
              <a:rPr lang="fr-FR" sz="3200" dirty="0" smtClean="0">
                <a:cs typeface="ＭＳ Ｐゴシック" pitchFamily="-65" charset="-128"/>
              </a:rPr>
              <a:t> de IP/r a EVG/c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2812765"/>
              </p:ext>
            </p:extLst>
          </p:nvPr>
        </p:nvGraphicFramePr>
        <p:xfrm>
          <a:off x="896938" y="2001838"/>
          <a:ext cx="7346950" cy="2867026"/>
        </p:xfrm>
        <a:graphic>
          <a:graphicData uri="http://schemas.openxmlformats.org/drawingml/2006/table">
            <a:tbl>
              <a:tblPr/>
              <a:tblGrid>
                <a:gridCol w="2105814"/>
                <a:gridCol w="2711236"/>
                <a:gridCol w="2529900"/>
              </a:tblGrid>
              <a:tr h="6232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EGV/c/FTC/TDF</a:t>
                      </a:r>
                      <a:endParaRPr kumimoji="0" lang="es-AR" altLang="fr-FR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PI/r + FTC + TDF</a:t>
                      </a:r>
                      <a:endParaRPr kumimoji="0" lang="es-AR" altLang="fr-FR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Por-protocolo</a:t>
                      </a:r>
                      <a:endParaRPr kumimoji="0" lang="es-AR" altLang="fr-FR" sz="1800" b="1" i="0" u="none" strike="noStrike" cap="none" normalizeH="0" baseline="3000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99.5%</a:t>
                      </a:r>
                      <a:endParaRPr kumimoji="0" lang="es-AR" altLang="fr-FR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99.2%</a:t>
                      </a:r>
                      <a:endParaRPr kumimoji="0" lang="es-AR" altLang="fr-FR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Diferencia: 0.1% (IC 95% = - 2.1 ; 3.7)</a:t>
                      </a:r>
                      <a:endParaRPr kumimoji="0" lang="es-AR" alt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ITT-TLOVR</a:t>
                      </a:r>
                      <a:endParaRPr kumimoji="0" lang="es-AR" alt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91.7%</a:t>
                      </a:r>
                      <a:endParaRPr kumimoji="0" lang="es-AR" altLang="fr-FR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84.2%</a:t>
                      </a:r>
                      <a:endParaRPr kumimoji="0" lang="es-AR" altLang="fr-FR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093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800" b="0" i="0" u="none" strike="noStrike" cap="none" normalizeH="0" baseline="3000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0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Diferencia: 7.6% (IC 95% = 0.9 ; 15.0)</a:t>
                      </a:r>
                      <a:endParaRPr kumimoji="0" lang="es-AR" altLang="fr-F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151681" marR="151681" marT="75835" marB="75835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19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0000"/>
                </a:solidFill>
              </a:rPr>
              <a:t>Arribas</a:t>
            </a:r>
            <a:r>
              <a:rPr lang="en-GB" altLang="fr-FR" sz="1200" i="1" dirty="0">
                <a:solidFill>
                  <a:srgbClr val="CC0000"/>
                </a:solidFill>
              </a:rPr>
              <a:t> J.R. Lancet Infect </a:t>
            </a:r>
            <a:r>
              <a:rPr lang="en-GB" altLang="fr-FR" sz="1200" i="1" dirty="0" err="1">
                <a:solidFill>
                  <a:srgbClr val="CC0000"/>
                </a:solidFill>
              </a:rPr>
              <a:t>Dis</a:t>
            </a:r>
            <a:r>
              <a:rPr lang="en-GB" altLang="fr-FR" sz="1200" i="1" dirty="0">
                <a:solidFill>
                  <a:srgbClr val="CC0000"/>
                </a:solidFill>
              </a:rPr>
              <a:t> </a:t>
            </a:r>
            <a:r>
              <a:rPr lang="en-GB" altLang="fr-FR" sz="1200" i="1" dirty="0" smtClean="0">
                <a:solidFill>
                  <a:srgbClr val="CC0000"/>
                </a:solidFill>
              </a:rPr>
              <a:t>2014;14:581-9</a:t>
            </a:r>
            <a:endParaRPr lang="en-GB" altLang="fr-FR" sz="1200" i="1" dirty="0">
              <a:solidFill>
                <a:srgbClr val="CC0000"/>
              </a:solidFill>
            </a:endParaRPr>
          </a:p>
        </p:txBody>
      </p:sp>
      <p:sp>
        <p:nvSpPr>
          <p:cNvPr id="8220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altLang="fr-FR" sz="1200" b="1" i="1">
                <a:solidFill>
                  <a:srgbClr val="333399"/>
                </a:solidFill>
                <a:latin typeface="Cambria" pitchFamily="-65" charset="0"/>
                <a:cs typeface="Arial" charset="0"/>
              </a:rPr>
              <a:t>STRATEGY-PI</a:t>
            </a:r>
          </a:p>
        </p:txBody>
      </p:sp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2353333" y="1150938"/>
            <a:ext cx="4423056" cy="71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lnSpc>
                <a:spcPts val="2400"/>
              </a:lnSpc>
            </a:pPr>
            <a:r>
              <a:rPr lang="es-AR" altLang="fr-FR" sz="2400" b="1" dirty="0" smtClean="0">
                <a:solidFill>
                  <a:srgbClr val="CC3300"/>
                </a:solidFill>
                <a:latin typeface="Calibri" pitchFamily="-65" charset="0"/>
              </a:rPr>
              <a:t>CV &lt; 50 c/ml</a:t>
            </a:r>
            <a:br>
              <a:rPr lang="es-AR" altLang="fr-FR" sz="2400" b="1" dirty="0" smtClean="0">
                <a:solidFill>
                  <a:srgbClr val="CC3300"/>
                </a:solidFill>
                <a:latin typeface="Calibri" pitchFamily="-65" charset="0"/>
              </a:rPr>
            </a:br>
            <a:r>
              <a:rPr lang="es-AR" altLang="fr-FR" sz="2400" b="1" dirty="0" smtClean="0">
                <a:solidFill>
                  <a:srgbClr val="CC3300"/>
                </a:solidFill>
                <a:latin typeface="Calibri" pitchFamily="-65" charset="0"/>
              </a:rPr>
              <a:t>Sensibilidad y análisis secundario</a:t>
            </a:r>
            <a:endParaRPr lang="es-AR" altLang="fr-FR" sz="2400" b="1" dirty="0">
              <a:solidFill>
                <a:srgbClr val="CC3300"/>
              </a:solidFill>
              <a:latin typeface="Calibri" pitchFamily="-65" charset="0"/>
            </a:endParaRPr>
          </a:p>
        </p:txBody>
      </p:sp>
      <p:sp>
        <p:nvSpPr>
          <p:cNvPr id="8222" name="Espace réservé du contenu 2"/>
          <p:cNvSpPr txBox="1">
            <a:spLocks/>
          </p:cNvSpPr>
          <p:nvPr/>
        </p:nvSpPr>
        <p:spPr bwMode="auto">
          <a:xfrm>
            <a:off x="59531" y="5207000"/>
            <a:ext cx="9024938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buClr>
                <a:srgbClr val="CC3300"/>
              </a:buClr>
              <a:buFont typeface="Wingdings" pitchFamily="-65" charset="2"/>
              <a:buChar char="§"/>
            </a:pPr>
            <a:r>
              <a:rPr lang="es-AR" altLang="fr-FR" dirty="0" smtClean="0">
                <a:solidFill>
                  <a:srgbClr val="000066"/>
                </a:solidFill>
              </a:rPr>
              <a:t>Ningún participante cumplió criterio para test de resistencia </a:t>
            </a:r>
            <a:br>
              <a:rPr lang="es-AR" altLang="fr-FR" dirty="0" smtClean="0">
                <a:solidFill>
                  <a:srgbClr val="000066"/>
                </a:solidFill>
              </a:rPr>
            </a:br>
            <a:r>
              <a:rPr lang="es-AR" altLang="fr-FR" dirty="0" smtClean="0">
                <a:solidFill>
                  <a:srgbClr val="000066"/>
                </a:solidFill>
              </a:rPr>
              <a:t>(CV </a:t>
            </a:r>
            <a:r>
              <a:rPr lang="es-AR" altLang="fr-FR" u="sng" dirty="0" smtClean="0">
                <a:solidFill>
                  <a:srgbClr val="000066"/>
                </a:solidFill>
              </a:rPr>
              <a:t>&gt;</a:t>
            </a:r>
            <a:r>
              <a:rPr lang="es-AR" altLang="fr-FR" dirty="0" smtClean="0">
                <a:solidFill>
                  <a:srgbClr val="000066"/>
                </a:solidFill>
              </a:rPr>
              <a:t> 400 c/ml al fallo virológico o discontinuación temprana)</a:t>
            </a:r>
            <a:endParaRPr lang="es-AR" altLang="fr-FR" dirty="0">
              <a:solidFill>
                <a:srgbClr val="000066"/>
              </a:solidFill>
            </a:endParaRPr>
          </a:p>
        </p:txBody>
      </p:sp>
      <p:sp>
        <p:nvSpPr>
          <p:cNvPr id="8223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cs typeface="ＭＳ Ｐゴシック" pitchFamily="-65" charset="-128"/>
              </a:rPr>
              <a:t>Estudio</a:t>
            </a:r>
            <a:r>
              <a:rPr lang="fr-FR" sz="3200" dirty="0" smtClean="0">
                <a:cs typeface="ＭＳ Ｐゴシック" pitchFamily="-65" charset="-128"/>
              </a:rPr>
              <a:t> STRATEGY-PI: </a:t>
            </a:r>
            <a:r>
              <a:rPr lang="fr-FR" sz="3200" dirty="0" err="1" smtClean="0">
                <a:cs typeface="ＭＳ Ｐゴシック" pitchFamily="-65" charset="-128"/>
              </a:rPr>
              <a:t>cambio</a:t>
            </a:r>
            <a:r>
              <a:rPr lang="fr-FR" sz="3200" dirty="0" smtClean="0">
                <a:cs typeface="ＭＳ Ｐゴシック" pitchFamily="-65" charset="-128"/>
              </a:rPr>
              <a:t> de IP/r a EVG/c</a:t>
            </a:r>
            <a:endParaRPr lang="fr-FR" altLang="fr-FR" sz="3200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7895" y="1100138"/>
            <a:ext cx="80539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altLang="fr-FR" sz="2800" b="1" dirty="0" err="1" smtClean="0">
                <a:solidFill>
                  <a:srgbClr val="CC3300"/>
                </a:solidFill>
                <a:latin typeface="Calibri" pitchFamily="-65" charset="0"/>
              </a:rPr>
              <a:t>Exito</a:t>
            </a:r>
            <a:r>
              <a:rPr lang="es-AR" altLang="fr-FR" sz="2800" b="1" dirty="0" smtClean="0">
                <a:solidFill>
                  <a:srgbClr val="CC3300"/>
                </a:solidFill>
                <a:latin typeface="Calibri" pitchFamily="-65" charset="0"/>
              </a:rPr>
              <a:t> virológico global y por subgrupos a S48 (</a:t>
            </a:r>
            <a:r>
              <a:rPr lang="es-AR" altLang="fr-FR" sz="2800" b="1" dirty="0" err="1" smtClean="0">
                <a:solidFill>
                  <a:srgbClr val="CC3300"/>
                </a:solidFill>
                <a:latin typeface="Calibri" pitchFamily="-65" charset="0"/>
              </a:rPr>
              <a:t>mITT</a:t>
            </a:r>
            <a:r>
              <a:rPr lang="es-AR" altLang="fr-FR" sz="2800" b="1" dirty="0" smtClean="0">
                <a:solidFill>
                  <a:srgbClr val="CC3300"/>
                </a:solidFill>
                <a:latin typeface="Calibri" pitchFamily="-65" charset="0"/>
              </a:rPr>
              <a:t>)</a:t>
            </a:r>
            <a:endParaRPr lang="es-AR" altLang="fr-FR" sz="2800" b="1" dirty="0">
              <a:solidFill>
                <a:srgbClr val="CC3300"/>
              </a:solidFill>
              <a:latin typeface="Calibri" pitchFamily="-65" charset="0"/>
            </a:endParaRPr>
          </a:p>
        </p:txBody>
      </p:sp>
      <p:sp>
        <p:nvSpPr>
          <p:cNvPr id="9219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s-AR" altLang="fr-FR" sz="1200" i="1" smtClean="0">
                <a:solidFill>
                  <a:srgbClr val="CC0000"/>
                </a:solidFill>
              </a:rPr>
              <a:t>Arribas</a:t>
            </a:r>
            <a:r>
              <a:rPr lang="es-AR" altLang="fr-FR" sz="1200" i="1" smtClean="0">
                <a:solidFill>
                  <a:srgbClr val="CC0000"/>
                </a:solidFill>
              </a:rPr>
              <a:t> </a:t>
            </a:r>
            <a:r>
              <a:rPr lang="es-AR" altLang="fr-FR" sz="1200" i="1" smtClean="0">
                <a:solidFill>
                  <a:srgbClr val="CC0000"/>
                </a:solidFill>
              </a:rPr>
              <a:t>J.R</a:t>
            </a:r>
            <a:r>
              <a:rPr lang="es-AR" altLang="fr-FR" sz="1200" i="1" smtClean="0">
                <a:solidFill>
                  <a:srgbClr val="CC0000"/>
                </a:solidFill>
              </a:rPr>
              <a:t>. Lancet Infect Dis </a:t>
            </a:r>
            <a:r>
              <a:rPr lang="es-AR" altLang="fr-FR" sz="1200" i="1" smtClean="0">
                <a:solidFill>
                  <a:srgbClr val="CC0000"/>
                </a:solidFill>
              </a:rPr>
              <a:t>2014;14:581-9</a:t>
            </a:r>
            <a:endParaRPr lang="es-AR" altLang="fr-FR" sz="1200" i="1">
              <a:solidFill>
                <a:srgbClr val="CC0000"/>
              </a:solidFill>
            </a:endParaRPr>
          </a:p>
        </p:txBody>
      </p:sp>
      <p:sp>
        <p:nvSpPr>
          <p:cNvPr id="9220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s-AR" altLang="fr-FR" sz="1200" b="1" i="1" smtClean="0">
                <a:solidFill>
                  <a:srgbClr val="333399"/>
                </a:solidFill>
                <a:latin typeface="Cambria" pitchFamily="-65" charset="0"/>
                <a:cs typeface="Arial" charset="0"/>
              </a:rPr>
              <a:t>STRATEGY-PI</a:t>
            </a:r>
            <a:endParaRPr lang="es-AR" altLang="fr-FR" sz="1200" b="1" i="1">
              <a:solidFill>
                <a:srgbClr val="333399"/>
              </a:solidFill>
              <a:latin typeface="Cambria" pitchFamily="-65" charset="0"/>
              <a:cs typeface="Arial" charset="0"/>
            </a:endParaRPr>
          </a:p>
        </p:txBody>
      </p:sp>
      <p:grpSp>
        <p:nvGrpSpPr>
          <p:cNvPr id="156" name="Groupe 155"/>
          <p:cNvGrpSpPr/>
          <p:nvPr/>
        </p:nvGrpSpPr>
        <p:grpSpPr>
          <a:xfrm>
            <a:off x="116165" y="1829802"/>
            <a:ext cx="4463773" cy="4859338"/>
            <a:chOff x="116165" y="1829802"/>
            <a:chExt cx="4463773" cy="4859338"/>
          </a:xfrm>
        </p:grpSpPr>
        <p:sp>
          <p:nvSpPr>
            <p:cNvPr id="7" name="Line 141"/>
            <p:cNvSpPr>
              <a:spLocks noChangeShapeType="1"/>
            </p:cNvSpPr>
            <p:nvPr/>
          </p:nvSpPr>
          <p:spPr bwMode="auto">
            <a:xfrm>
              <a:off x="1479550" y="1829802"/>
              <a:ext cx="0" cy="408146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9" name="Line 142"/>
            <p:cNvSpPr>
              <a:spLocks noChangeShapeType="1"/>
            </p:cNvSpPr>
            <p:nvPr/>
          </p:nvSpPr>
          <p:spPr bwMode="auto">
            <a:xfrm>
              <a:off x="1416050" y="5911265"/>
              <a:ext cx="30686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0" name="Line 143"/>
            <p:cNvSpPr>
              <a:spLocks noChangeShapeType="1"/>
            </p:cNvSpPr>
            <p:nvPr/>
          </p:nvSpPr>
          <p:spPr bwMode="auto">
            <a:xfrm>
              <a:off x="1412875" y="557154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1" name="Line 144"/>
            <p:cNvSpPr>
              <a:spLocks noChangeShapeType="1"/>
            </p:cNvSpPr>
            <p:nvPr/>
          </p:nvSpPr>
          <p:spPr bwMode="auto">
            <a:xfrm>
              <a:off x="1412875" y="4893677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3" name="Line 146"/>
            <p:cNvSpPr>
              <a:spLocks noChangeShapeType="1"/>
            </p:cNvSpPr>
            <p:nvPr/>
          </p:nvSpPr>
          <p:spPr bwMode="auto">
            <a:xfrm>
              <a:off x="1412875" y="388244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5" name="Line 149"/>
            <p:cNvSpPr>
              <a:spLocks noChangeShapeType="1"/>
            </p:cNvSpPr>
            <p:nvPr/>
          </p:nvSpPr>
          <p:spPr bwMode="auto">
            <a:xfrm flipV="1">
              <a:off x="1479550" y="591126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6" name="Rectangle 164"/>
            <p:cNvSpPr>
              <a:spLocks noChangeArrowheads="1"/>
            </p:cNvSpPr>
            <p:nvPr/>
          </p:nvSpPr>
          <p:spPr bwMode="auto">
            <a:xfrm>
              <a:off x="1001123" y="1929815"/>
              <a:ext cx="41492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Global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7" name="Line 143"/>
            <p:cNvSpPr>
              <a:spLocks noChangeShapeType="1"/>
            </p:cNvSpPr>
            <p:nvPr/>
          </p:nvSpPr>
          <p:spPr bwMode="auto">
            <a:xfrm>
              <a:off x="1411288" y="5227052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8" name="Line 143"/>
            <p:cNvSpPr>
              <a:spLocks noChangeShapeType="1"/>
            </p:cNvSpPr>
            <p:nvPr/>
          </p:nvSpPr>
          <p:spPr bwMode="auto">
            <a:xfrm>
              <a:off x="1408113" y="4553952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9" name="Line 143"/>
            <p:cNvSpPr>
              <a:spLocks noChangeShapeType="1"/>
            </p:cNvSpPr>
            <p:nvPr/>
          </p:nvSpPr>
          <p:spPr bwMode="auto">
            <a:xfrm>
              <a:off x="1406525" y="4214227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20" name="Line 143"/>
            <p:cNvSpPr>
              <a:spLocks noChangeShapeType="1"/>
            </p:cNvSpPr>
            <p:nvPr/>
          </p:nvSpPr>
          <p:spPr bwMode="auto">
            <a:xfrm>
              <a:off x="1404938" y="3544302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21" name="Line 143"/>
            <p:cNvSpPr>
              <a:spLocks noChangeShapeType="1"/>
            </p:cNvSpPr>
            <p:nvPr/>
          </p:nvSpPr>
          <p:spPr bwMode="auto">
            <a:xfrm>
              <a:off x="1403350" y="319981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22" name="Line 143"/>
            <p:cNvSpPr>
              <a:spLocks noChangeShapeType="1"/>
            </p:cNvSpPr>
            <p:nvPr/>
          </p:nvSpPr>
          <p:spPr bwMode="auto">
            <a:xfrm>
              <a:off x="1400175" y="2861677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23" name="Line 143"/>
            <p:cNvSpPr>
              <a:spLocks noChangeShapeType="1"/>
            </p:cNvSpPr>
            <p:nvPr/>
          </p:nvSpPr>
          <p:spPr bwMode="auto">
            <a:xfrm>
              <a:off x="1398588" y="2521952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24" name="Line 143"/>
            <p:cNvSpPr>
              <a:spLocks noChangeShapeType="1"/>
            </p:cNvSpPr>
            <p:nvPr/>
          </p:nvSpPr>
          <p:spPr bwMode="auto">
            <a:xfrm>
              <a:off x="1397000" y="218381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25" name="Line 143"/>
            <p:cNvSpPr>
              <a:spLocks noChangeShapeType="1"/>
            </p:cNvSpPr>
            <p:nvPr/>
          </p:nvSpPr>
          <p:spPr bwMode="auto">
            <a:xfrm>
              <a:off x="1404938" y="1845677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26" name="Rectangle 164"/>
            <p:cNvSpPr>
              <a:spLocks noChangeArrowheads="1"/>
            </p:cNvSpPr>
            <p:nvPr/>
          </p:nvSpPr>
          <p:spPr bwMode="auto">
            <a:xfrm>
              <a:off x="460184" y="2290177"/>
              <a:ext cx="95586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Edad</a:t>
              </a: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 &lt; 40 </a:t>
              </a: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años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7" name="Rectangle 164"/>
            <p:cNvSpPr>
              <a:spLocks noChangeArrowheads="1"/>
            </p:cNvSpPr>
            <p:nvPr/>
          </p:nvSpPr>
          <p:spPr bwMode="auto">
            <a:xfrm>
              <a:off x="398794" y="2607677"/>
              <a:ext cx="101725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Edad</a:t>
              </a: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 </a:t>
              </a:r>
              <a:r>
                <a:rPr lang="es-AR" altLang="fr-FR" sz="1200" b="1" u="sng" smtClean="0">
                  <a:solidFill>
                    <a:srgbClr val="000066"/>
                  </a:solidFill>
                  <a:latin typeface="+mj-lt"/>
                </a:rPr>
                <a:t>&gt; </a:t>
              </a: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40 </a:t>
              </a: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añoss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8" name="Rectangle 164"/>
            <p:cNvSpPr>
              <a:spLocks noChangeArrowheads="1"/>
            </p:cNvSpPr>
            <p:nvPr/>
          </p:nvSpPr>
          <p:spPr bwMode="auto">
            <a:xfrm>
              <a:off x="834911" y="2937877"/>
              <a:ext cx="58113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Hombres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9" name="Rectangle 164"/>
            <p:cNvSpPr>
              <a:spLocks noChangeArrowheads="1"/>
            </p:cNvSpPr>
            <p:nvPr/>
          </p:nvSpPr>
          <p:spPr bwMode="auto">
            <a:xfrm>
              <a:off x="888637" y="3287127"/>
              <a:ext cx="52741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Mujeres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30" name="Rectangle 164"/>
            <p:cNvSpPr>
              <a:spLocks noChangeArrowheads="1"/>
            </p:cNvSpPr>
            <p:nvPr/>
          </p:nvSpPr>
          <p:spPr bwMode="auto">
            <a:xfrm>
              <a:off x="924930" y="3617327"/>
              <a:ext cx="49112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Blancos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31" name="Rectangle 164"/>
            <p:cNvSpPr>
              <a:spLocks noChangeArrowheads="1"/>
            </p:cNvSpPr>
            <p:nvPr/>
          </p:nvSpPr>
          <p:spPr bwMode="auto">
            <a:xfrm>
              <a:off x="709727" y="3945940"/>
              <a:ext cx="7063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No </a:t>
              </a: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blancos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32" name="Rectangle 164"/>
            <p:cNvSpPr>
              <a:spLocks noChangeArrowheads="1"/>
            </p:cNvSpPr>
            <p:nvPr/>
          </p:nvSpPr>
          <p:spPr bwMode="auto">
            <a:xfrm>
              <a:off x="744538" y="4274552"/>
              <a:ext cx="67151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Atazanavir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33" name="Rectangle 164"/>
            <p:cNvSpPr>
              <a:spLocks noChangeArrowheads="1"/>
            </p:cNvSpPr>
            <p:nvPr/>
          </p:nvSpPr>
          <p:spPr bwMode="auto">
            <a:xfrm>
              <a:off x="782638" y="4603165"/>
              <a:ext cx="63341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Darunavir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34" name="Rectangle 164"/>
            <p:cNvSpPr>
              <a:spLocks noChangeArrowheads="1"/>
            </p:cNvSpPr>
            <p:nvPr/>
          </p:nvSpPr>
          <p:spPr bwMode="auto">
            <a:xfrm>
              <a:off x="823913" y="4931777"/>
              <a:ext cx="59213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Lopinavir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35" name="Rectangle 164"/>
            <p:cNvSpPr>
              <a:spLocks noChangeArrowheads="1"/>
            </p:cNvSpPr>
            <p:nvPr/>
          </p:nvSpPr>
          <p:spPr bwMode="auto">
            <a:xfrm>
              <a:off x="221487" y="5242927"/>
              <a:ext cx="1194563" cy="312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lnSpc>
                  <a:spcPts val="12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En </a:t>
              </a: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primer </a:t>
              </a: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regimen</a:t>
              </a: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/>
              </a:r>
              <a:b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al basal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36" name="Rectangle 164"/>
            <p:cNvSpPr>
              <a:spLocks noChangeArrowheads="1"/>
            </p:cNvSpPr>
            <p:nvPr/>
          </p:nvSpPr>
          <p:spPr bwMode="auto">
            <a:xfrm>
              <a:off x="116165" y="5582652"/>
              <a:ext cx="1299885" cy="312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lnSpc>
                  <a:spcPts val="12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En segundo </a:t>
              </a: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regimen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  <a:p>
              <a:pPr algn="r" defTabSz="914400" eaLnBrk="1" hangingPunct="1">
                <a:lnSpc>
                  <a:spcPts val="12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al </a:t>
              </a: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basal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38" name="Rectangle 164"/>
            <p:cNvSpPr>
              <a:spLocks noChangeArrowheads="1"/>
            </p:cNvSpPr>
            <p:nvPr/>
          </p:nvSpPr>
          <p:spPr bwMode="auto">
            <a:xfrm>
              <a:off x="1428750" y="5982702"/>
              <a:ext cx="79375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39" name="Rectangle 164"/>
            <p:cNvSpPr>
              <a:spLocks noChangeArrowheads="1"/>
            </p:cNvSpPr>
            <p:nvPr/>
          </p:nvSpPr>
          <p:spPr bwMode="auto">
            <a:xfrm>
              <a:off x="1695450" y="5982702"/>
              <a:ext cx="157163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10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40" name="Rectangle 164"/>
            <p:cNvSpPr>
              <a:spLocks noChangeArrowheads="1"/>
            </p:cNvSpPr>
            <p:nvPr/>
          </p:nvSpPr>
          <p:spPr bwMode="auto">
            <a:xfrm>
              <a:off x="1993900" y="5982702"/>
              <a:ext cx="157163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20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41" name="Rectangle 164"/>
            <p:cNvSpPr>
              <a:spLocks noChangeArrowheads="1"/>
            </p:cNvSpPr>
            <p:nvPr/>
          </p:nvSpPr>
          <p:spPr bwMode="auto">
            <a:xfrm>
              <a:off x="2293938" y="5982702"/>
              <a:ext cx="1571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30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42" name="Rectangle 164"/>
            <p:cNvSpPr>
              <a:spLocks noChangeArrowheads="1"/>
            </p:cNvSpPr>
            <p:nvPr/>
          </p:nvSpPr>
          <p:spPr bwMode="auto">
            <a:xfrm>
              <a:off x="2592388" y="5982702"/>
              <a:ext cx="1571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40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43" name="Rectangle 164"/>
            <p:cNvSpPr>
              <a:spLocks noChangeArrowheads="1"/>
            </p:cNvSpPr>
            <p:nvPr/>
          </p:nvSpPr>
          <p:spPr bwMode="auto">
            <a:xfrm>
              <a:off x="2892425" y="5982702"/>
              <a:ext cx="157163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50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44" name="Rectangle 164"/>
            <p:cNvSpPr>
              <a:spLocks noChangeArrowheads="1"/>
            </p:cNvSpPr>
            <p:nvPr/>
          </p:nvSpPr>
          <p:spPr bwMode="auto">
            <a:xfrm>
              <a:off x="3192463" y="5982702"/>
              <a:ext cx="1571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60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45" name="Rectangle 164"/>
            <p:cNvSpPr>
              <a:spLocks noChangeArrowheads="1"/>
            </p:cNvSpPr>
            <p:nvPr/>
          </p:nvSpPr>
          <p:spPr bwMode="auto">
            <a:xfrm>
              <a:off x="3490913" y="5982702"/>
              <a:ext cx="1571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70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46" name="Rectangle 164"/>
            <p:cNvSpPr>
              <a:spLocks noChangeArrowheads="1"/>
            </p:cNvSpPr>
            <p:nvPr/>
          </p:nvSpPr>
          <p:spPr bwMode="auto">
            <a:xfrm>
              <a:off x="3790950" y="5982702"/>
              <a:ext cx="157163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80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47" name="Rectangle 164"/>
            <p:cNvSpPr>
              <a:spLocks noChangeArrowheads="1"/>
            </p:cNvSpPr>
            <p:nvPr/>
          </p:nvSpPr>
          <p:spPr bwMode="auto">
            <a:xfrm>
              <a:off x="4089400" y="5982702"/>
              <a:ext cx="157163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90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48" name="Rectangle 164"/>
            <p:cNvSpPr>
              <a:spLocks noChangeArrowheads="1"/>
            </p:cNvSpPr>
            <p:nvPr/>
          </p:nvSpPr>
          <p:spPr bwMode="auto">
            <a:xfrm>
              <a:off x="4343400" y="5982702"/>
              <a:ext cx="236538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100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49" name="Rectangle 164"/>
            <p:cNvSpPr>
              <a:spLocks noChangeArrowheads="1"/>
            </p:cNvSpPr>
            <p:nvPr/>
          </p:nvSpPr>
          <p:spPr bwMode="auto">
            <a:xfrm>
              <a:off x="2363389" y="6157327"/>
              <a:ext cx="123110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Exito</a:t>
              </a: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 virológico </a:t>
              </a: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(%)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3" name="Line 149"/>
            <p:cNvSpPr>
              <a:spLocks noChangeShapeType="1"/>
            </p:cNvSpPr>
            <p:nvPr/>
          </p:nvSpPr>
          <p:spPr bwMode="auto">
            <a:xfrm flipV="1">
              <a:off x="1776413" y="592079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64" name="Line 149"/>
            <p:cNvSpPr>
              <a:spLocks noChangeShapeType="1"/>
            </p:cNvSpPr>
            <p:nvPr/>
          </p:nvSpPr>
          <p:spPr bwMode="auto">
            <a:xfrm flipV="1">
              <a:off x="2078038" y="592079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65" name="Line 149"/>
            <p:cNvSpPr>
              <a:spLocks noChangeShapeType="1"/>
            </p:cNvSpPr>
            <p:nvPr/>
          </p:nvSpPr>
          <p:spPr bwMode="auto">
            <a:xfrm flipV="1">
              <a:off x="2373313" y="592079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66" name="Line 149"/>
            <p:cNvSpPr>
              <a:spLocks noChangeShapeType="1"/>
            </p:cNvSpPr>
            <p:nvPr/>
          </p:nvSpPr>
          <p:spPr bwMode="auto">
            <a:xfrm flipV="1">
              <a:off x="2670175" y="592079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67" name="Line 149"/>
            <p:cNvSpPr>
              <a:spLocks noChangeShapeType="1"/>
            </p:cNvSpPr>
            <p:nvPr/>
          </p:nvSpPr>
          <p:spPr bwMode="auto">
            <a:xfrm flipV="1">
              <a:off x="2967038" y="592079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68" name="Line 149"/>
            <p:cNvSpPr>
              <a:spLocks noChangeShapeType="1"/>
            </p:cNvSpPr>
            <p:nvPr/>
          </p:nvSpPr>
          <p:spPr bwMode="auto">
            <a:xfrm flipV="1">
              <a:off x="3268663" y="592079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69" name="Line 149"/>
            <p:cNvSpPr>
              <a:spLocks noChangeShapeType="1"/>
            </p:cNvSpPr>
            <p:nvPr/>
          </p:nvSpPr>
          <p:spPr bwMode="auto">
            <a:xfrm flipV="1">
              <a:off x="3570288" y="592079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70" name="Line 149"/>
            <p:cNvSpPr>
              <a:spLocks noChangeShapeType="1"/>
            </p:cNvSpPr>
            <p:nvPr/>
          </p:nvSpPr>
          <p:spPr bwMode="auto">
            <a:xfrm flipV="1">
              <a:off x="3870325" y="592079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71" name="Line 149"/>
            <p:cNvSpPr>
              <a:spLocks noChangeShapeType="1"/>
            </p:cNvSpPr>
            <p:nvPr/>
          </p:nvSpPr>
          <p:spPr bwMode="auto">
            <a:xfrm flipV="1">
              <a:off x="4171950" y="592079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72" name="Line 149"/>
            <p:cNvSpPr>
              <a:spLocks noChangeShapeType="1"/>
            </p:cNvSpPr>
            <p:nvPr/>
          </p:nvSpPr>
          <p:spPr bwMode="auto">
            <a:xfrm flipV="1">
              <a:off x="4473575" y="592079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1477963" y="1886952"/>
              <a:ext cx="2774950" cy="88900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477963" y="2225090"/>
              <a:ext cx="2774950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477963" y="2567990"/>
              <a:ext cx="2774950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477963" y="2917240"/>
              <a:ext cx="2762250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477963" y="3247440"/>
              <a:ext cx="2822575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1477963" y="3590340"/>
              <a:ext cx="2774950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1477963" y="3925302"/>
              <a:ext cx="2751137" cy="90488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477963" y="4265027"/>
              <a:ext cx="2784475" cy="90488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477963" y="4617452"/>
              <a:ext cx="2800350" cy="88900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477963" y="4946065"/>
              <a:ext cx="2713037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477963" y="5301665"/>
              <a:ext cx="2800350" cy="88900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477963" y="5631865"/>
              <a:ext cx="2657475" cy="90487"/>
            </a:xfrm>
            <a:prstGeom prst="rect">
              <a:avLst/>
            </a:prstGeom>
            <a:solidFill>
              <a:srgbClr val="333399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477963" y="1986965"/>
              <a:ext cx="2584450" cy="889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477963" y="2325102"/>
              <a:ext cx="2660650" cy="889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477963" y="2664827"/>
              <a:ext cx="2500312" cy="889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477963" y="3009315"/>
              <a:ext cx="2543175" cy="90487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1477963" y="3341102"/>
              <a:ext cx="2800350" cy="90488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477963" y="3680827"/>
              <a:ext cx="2571750" cy="889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1477963" y="4020552"/>
              <a:ext cx="2711450" cy="889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1477963" y="4357102"/>
              <a:ext cx="2382837" cy="90488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1477963" y="4711115"/>
              <a:ext cx="2711450" cy="889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477963" y="5039727"/>
              <a:ext cx="2571750" cy="889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1477963" y="5393740"/>
              <a:ext cx="2673350" cy="889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477963" y="5730290"/>
              <a:ext cx="2063750" cy="90487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308" name="AutoShape 165"/>
            <p:cNvSpPr>
              <a:spLocks noChangeArrowheads="1"/>
            </p:cNvSpPr>
            <p:nvPr/>
          </p:nvSpPr>
          <p:spPr bwMode="auto">
            <a:xfrm>
              <a:off x="1397000" y="6368465"/>
              <a:ext cx="3182938" cy="3206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s-A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9309" name="Rectangle 3"/>
            <p:cNvSpPr>
              <a:spLocks noChangeArrowheads="1"/>
            </p:cNvSpPr>
            <p:nvPr/>
          </p:nvSpPr>
          <p:spPr bwMode="auto">
            <a:xfrm>
              <a:off x="2901950" y="6470065"/>
              <a:ext cx="165100" cy="144462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s-A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9310" name="Rectangle 4"/>
            <p:cNvSpPr>
              <a:spLocks noChangeArrowheads="1"/>
            </p:cNvSpPr>
            <p:nvPr/>
          </p:nvSpPr>
          <p:spPr bwMode="auto">
            <a:xfrm>
              <a:off x="1475656" y="6465302"/>
              <a:ext cx="165100" cy="144463"/>
            </a:xfrm>
            <a:prstGeom prst="rect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s-A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9311" name="ZoneTexte 84"/>
            <p:cNvSpPr txBox="1">
              <a:spLocks noChangeArrowheads="1"/>
            </p:cNvSpPr>
            <p:nvPr/>
          </p:nvSpPr>
          <p:spPr bwMode="auto">
            <a:xfrm>
              <a:off x="1619672" y="6377990"/>
              <a:ext cx="12368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/>
              <a:r>
                <a:rPr lang="es-AR" altLang="fr-FR" sz="1400" b="1" dirty="0" smtClean="0">
                  <a:solidFill>
                    <a:srgbClr val="000066"/>
                  </a:solidFill>
                  <a:latin typeface="Calibri" pitchFamily="-65" charset="0"/>
                </a:rPr>
                <a:t>Grupo cambio</a:t>
              </a:r>
              <a:endParaRPr lang="es-AR" altLang="fr-FR" sz="1400" b="1" dirty="0">
                <a:solidFill>
                  <a:srgbClr val="000066"/>
                </a:solidFill>
                <a:latin typeface="Calibri" pitchFamily="-65" charset="0"/>
              </a:endParaRPr>
            </a:p>
          </p:txBody>
        </p:sp>
        <p:sp>
          <p:nvSpPr>
            <p:cNvPr id="9312" name="ZoneTexte 85"/>
            <p:cNvSpPr txBox="1">
              <a:spLocks noChangeArrowheads="1"/>
            </p:cNvSpPr>
            <p:nvPr/>
          </p:nvSpPr>
          <p:spPr bwMode="auto">
            <a:xfrm>
              <a:off x="3030538" y="6381165"/>
              <a:ext cx="15237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/>
              <a:r>
                <a:rPr lang="es-AR" altLang="fr-FR" sz="1400" b="1" dirty="0" smtClean="0">
                  <a:solidFill>
                    <a:srgbClr val="000066"/>
                  </a:solidFill>
                  <a:latin typeface="Calibri" pitchFamily="-65" charset="0"/>
                </a:rPr>
                <a:t>Grupo no-cambio </a:t>
              </a:r>
              <a:endParaRPr lang="es-AR" altLang="fr-FR" sz="1400" b="1" dirty="0">
                <a:solidFill>
                  <a:srgbClr val="000066"/>
                </a:solidFill>
                <a:latin typeface="Calibri" pitchFamily="-65" charset="0"/>
              </a:endParaRPr>
            </a:p>
          </p:txBody>
        </p:sp>
      </p:grpSp>
      <p:grpSp>
        <p:nvGrpSpPr>
          <p:cNvPr id="158" name="Groupe 157"/>
          <p:cNvGrpSpPr/>
          <p:nvPr/>
        </p:nvGrpSpPr>
        <p:grpSpPr>
          <a:xfrm>
            <a:off x="4503738" y="1600200"/>
            <a:ext cx="4389437" cy="4891018"/>
            <a:chOff x="4503738" y="1600200"/>
            <a:chExt cx="4389437" cy="4891018"/>
          </a:xfrm>
        </p:grpSpPr>
        <p:sp>
          <p:nvSpPr>
            <p:cNvPr id="50" name="Rectangle 164"/>
            <p:cNvSpPr>
              <a:spLocks noChangeArrowheads="1"/>
            </p:cNvSpPr>
            <p:nvPr/>
          </p:nvSpPr>
          <p:spPr bwMode="auto">
            <a:xfrm>
              <a:off x="4541838" y="1785352"/>
              <a:ext cx="4889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272/290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121/139</a:t>
              </a:r>
              <a:endParaRPr lang="es-AR" altLang="fr-FR" sz="105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51" name="Rectangle 164"/>
            <p:cNvSpPr>
              <a:spLocks noChangeArrowheads="1"/>
            </p:cNvSpPr>
            <p:nvPr/>
          </p:nvSpPr>
          <p:spPr bwMode="auto">
            <a:xfrm>
              <a:off x="4541838" y="2136190"/>
              <a:ext cx="488950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122/130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61/68</a:t>
              </a:r>
              <a:endParaRPr lang="es-AR" altLang="fr-FR" sz="105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52" name="Rectangle 164"/>
            <p:cNvSpPr>
              <a:spLocks noChangeArrowheads="1"/>
            </p:cNvSpPr>
            <p:nvPr/>
          </p:nvSpPr>
          <p:spPr bwMode="auto">
            <a:xfrm>
              <a:off x="4524375" y="2480677"/>
              <a:ext cx="4889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150/160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60/71</a:t>
              </a:r>
              <a:endParaRPr lang="es-AR" altLang="fr-FR" sz="105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53" name="Rectangle 164"/>
            <p:cNvSpPr>
              <a:spLocks noChangeArrowheads="1"/>
            </p:cNvSpPr>
            <p:nvPr/>
          </p:nvSpPr>
          <p:spPr bwMode="auto">
            <a:xfrm>
              <a:off x="4508500" y="2820402"/>
              <a:ext cx="4889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231/247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103/120</a:t>
              </a:r>
              <a:endParaRPr lang="es-AR" altLang="fr-FR" sz="105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54" name="Rectangle 164"/>
            <p:cNvSpPr>
              <a:spLocks noChangeArrowheads="1"/>
            </p:cNvSpPr>
            <p:nvPr/>
          </p:nvSpPr>
          <p:spPr bwMode="auto">
            <a:xfrm>
              <a:off x="4641850" y="3160127"/>
              <a:ext cx="3381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41/43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18/19</a:t>
              </a:r>
              <a:endParaRPr lang="es-AR" altLang="fr-FR" sz="105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55" name="Rectangle 164"/>
            <p:cNvSpPr>
              <a:spLocks noChangeArrowheads="1"/>
            </p:cNvSpPr>
            <p:nvPr/>
          </p:nvSpPr>
          <p:spPr bwMode="auto">
            <a:xfrm>
              <a:off x="4503738" y="3499852"/>
              <a:ext cx="4889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217/231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98/113</a:t>
              </a:r>
              <a:endParaRPr lang="es-AR" altLang="fr-FR" sz="105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56" name="Rectangle 164"/>
            <p:cNvSpPr>
              <a:spLocks noChangeArrowheads="1"/>
            </p:cNvSpPr>
            <p:nvPr/>
          </p:nvSpPr>
          <p:spPr bwMode="auto">
            <a:xfrm>
              <a:off x="4660900" y="3844340"/>
              <a:ext cx="3381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53/57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22/24</a:t>
              </a:r>
              <a:endParaRPr lang="es-AR" altLang="fr-FR" sz="105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57" name="Rectangle 164"/>
            <p:cNvSpPr>
              <a:spLocks noChangeArrowheads="1"/>
            </p:cNvSpPr>
            <p:nvPr/>
          </p:nvSpPr>
          <p:spPr bwMode="auto">
            <a:xfrm>
              <a:off x="4503738" y="4187240"/>
              <a:ext cx="4889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114/121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41/51</a:t>
              </a:r>
              <a:endParaRPr lang="es-AR" altLang="fr-FR" sz="105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58" name="Rectangle 164"/>
            <p:cNvSpPr>
              <a:spLocks noChangeArrowheads="1"/>
            </p:cNvSpPr>
            <p:nvPr/>
          </p:nvSpPr>
          <p:spPr bwMode="auto">
            <a:xfrm>
              <a:off x="4510088" y="4530140"/>
              <a:ext cx="4889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107/113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55/60</a:t>
              </a:r>
              <a:endParaRPr lang="es-AR" altLang="fr-FR" sz="105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59" name="Rectangle 164"/>
            <p:cNvSpPr>
              <a:spLocks noChangeArrowheads="1"/>
            </p:cNvSpPr>
            <p:nvPr/>
          </p:nvSpPr>
          <p:spPr bwMode="auto">
            <a:xfrm>
              <a:off x="4667250" y="4874627"/>
              <a:ext cx="338138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45/49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20/23</a:t>
              </a:r>
              <a:endParaRPr lang="es-AR" altLang="fr-FR" sz="105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0" name="Rectangle 164"/>
            <p:cNvSpPr>
              <a:spLocks noChangeArrowheads="1"/>
            </p:cNvSpPr>
            <p:nvPr/>
          </p:nvSpPr>
          <p:spPr bwMode="auto">
            <a:xfrm>
              <a:off x="4503738" y="5217527"/>
              <a:ext cx="4889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213/225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104/115</a:t>
              </a:r>
              <a:endParaRPr lang="es-AR" altLang="fr-FR" sz="105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" name="Rectangle 164"/>
            <p:cNvSpPr>
              <a:spLocks noChangeArrowheads="1"/>
            </p:cNvSpPr>
            <p:nvPr/>
          </p:nvSpPr>
          <p:spPr bwMode="auto">
            <a:xfrm>
              <a:off x="4660900" y="5560427"/>
              <a:ext cx="3381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53/59</a:t>
              </a:r>
              <a:b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</a:br>
              <a:r>
                <a:rPr lang="es-AR" altLang="fr-FR" sz="1050" b="1" smtClean="0">
                  <a:solidFill>
                    <a:srgbClr val="000066"/>
                  </a:solidFill>
                  <a:latin typeface="+mj-lt"/>
                </a:rPr>
                <a:t>16/23</a:t>
              </a:r>
              <a:endParaRPr lang="es-AR" altLang="fr-FR" sz="105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2" name="Rectangle 164"/>
            <p:cNvSpPr>
              <a:spLocks noChangeArrowheads="1"/>
            </p:cNvSpPr>
            <p:nvPr/>
          </p:nvSpPr>
          <p:spPr bwMode="auto">
            <a:xfrm>
              <a:off x="4648200" y="1600200"/>
              <a:ext cx="23083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100" b="1" smtClean="0">
                  <a:solidFill>
                    <a:srgbClr val="000066"/>
                  </a:solidFill>
                  <a:latin typeface="+mj-lt"/>
                </a:rPr>
                <a:t>n/N</a:t>
              </a:r>
              <a:endParaRPr lang="es-AR" altLang="fr-FR" sz="11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73" name="Rectangle 164"/>
            <p:cNvSpPr>
              <a:spLocks noChangeArrowheads="1"/>
            </p:cNvSpPr>
            <p:nvPr/>
          </p:nvSpPr>
          <p:spPr bwMode="auto">
            <a:xfrm>
              <a:off x="5167313" y="6306552"/>
              <a:ext cx="118609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i="1" smtClean="0">
                  <a:solidFill>
                    <a:srgbClr val="333399"/>
                  </a:solidFill>
                  <a:latin typeface="+mj-lt"/>
                </a:rPr>
                <a:t>A favor no </a:t>
              </a:r>
              <a:r>
                <a:rPr lang="es-AR" altLang="fr-FR" sz="1200" b="1" i="1" smtClean="0">
                  <a:solidFill>
                    <a:srgbClr val="333399"/>
                  </a:solidFill>
                  <a:latin typeface="+mj-lt"/>
                </a:rPr>
                <a:t>Cambio</a:t>
              </a:r>
              <a:endParaRPr lang="es-AR" altLang="fr-FR" sz="1200" b="1" i="1" smtClean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6" name="Line 142"/>
            <p:cNvSpPr>
              <a:spLocks noChangeShapeType="1"/>
            </p:cNvSpPr>
            <p:nvPr/>
          </p:nvSpPr>
          <p:spPr bwMode="auto">
            <a:xfrm>
              <a:off x="5324475" y="5920790"/>
              <a:ext cx="35020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07" name="Line 149"/>
            <p:cNvSpPr>
              <a:spLocks noChangeShapeType="1"/>
            </p:cNvSpPr>
            <p:nvPr/>
          </p:nvSpPr>
          <p:spPr bwMode="auto">
            <a:xfrm flipV="1">
              <a:off x="5332413" y="592079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08" name="Line 149"/>
            <p:cNvSpPr>
              <a:spLocks noChangeShapeType="1"/>
            </p:cNvSpPr>
            <p:nvPr/>
          </p:nvSpPr>
          <p:spPr bwMode="auto">
            <a:xfrm flipV="1">
              <a:off x="5672138" y="593031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09" name="Line 149"/>
            <p:cNvSpPr>
              <a:spLocks noChangeShapeType="1"/>
            </p:cNvSpPr>
            <p:nvPr/>
          </p:nvSpPr>
          <p:spPr bwMode="auto">
            <a:xfrm flipV="1">
              <a:off x="6013450" y="593031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10" name="Line 149"/>
            <p:cNvSpPr>
              <a:spLocks noChangeShapeType="1"/>
            </p:cNvSpPr>
            <p:nvPr/>
          </p:nvSpPr>
          <p:spPr bwMode="auto">
            <a:xfrm flipV="1">
              <a:off x="6369050" y="593031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11" name="Line 149"/>
            <p:cNvSpPr>
              <a:spLocks noChangeShapeType="1"/>
            </p:cNvSpPr>
            <p:nvPr/>
          </p:nvSpPr>
          <p:spPr bwMode="auto">
            <a:xfrm flipV="1">
              <a:off x="6715125" y="592396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12" name="Line 149"/>
            <p:cNvSpPr>
              <a:spLocks noChangeShapeType="1"/>
            </p:cNvSpPr>
            <p:nvPr/>
          </p:nvSpPr>
          <p:spPr bwMode="auto">
            <a:xfrm flipV="1">
              <a:off x="7058025" y="1834565"/>
              <a:ext cx="0" cy="41402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13" name="Line 149"/>
            <p:cNvSpPr>
              <a:spLocks noChangeShapeType="1"/>
            </p:cNvSpPr>
            <p:nvPr/>
          </p:nvSpPr>
          <p:spPr bwMode="auto">
            <a:xfrm flipV="1">
              <a:off x="7412038" y="592396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14" name="Line 149"/>
            <p:cNvSpPr>
              <a:spLocks noChangeShapeType="1"/>
            </p:cNvSpPr>
            <p:nvPr/>
          </p:nvSpPr>
          <p:spPr bwMode="auto">
            <a:xfrm flipV="1">
              <a:off x="7758113" y="592396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15" name="Line 149"/>
            <p:cNvSpPr>
              <a:spLocks noChangeShapeType="1"/>
            </p:cNvSpPr>
            <p:nvPr/>
          </p:nvSpPr>
          <p:spPr bwMode="auto">
            <a:xfrm flipV="1">
              <a:off x="8116888" y="592396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16" name="Line 149"/>
            <p:cNvSpPr>
              <a:spLocks noChangeShapeType="1"/>
            </p:cNvSpPr>
            <p:nvPr/>
          </p:nvSpPr>
          <p:spPr bwMode="auto">
            <a:xfrm flipV="1">
              <a:off x="8467725" y="592396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17" name="Line 149"/>
            <p:cNvSpPr>
              <a:spLocks noChangeShapeType="1"/>
            </p:cNvSpPr>
            <p:nvPr/>
          </p:nvSpPr>
          <p:spPr bwMode="auto">
            <a:xfrm flipV="1">
              <a:off x="8810625" y="592396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AR" sz="1400" b="1">
                <a:latin typeface="+mj-lt"/>
              </a:endParaRPr>
            </a:p>
          </p:txBody>
        </p:sp>
        <p:sp>
          <p:nvSpPr>
            <p:cNvPr id="118" name="Rectangle 164"/>
            <p:cNvSpPr>
              <a:spLocks noChangeArrowheads="1"/>
            </p:cNvSpPr>
            <p:nvPr/>
          </p:nvSpPr>
          <p:spPr bwMode="auto">
            <a:xfrm>
              <a:off x="5226050" y="5982702"/>
              <a:ext cx="203200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-50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19" name="Rectangle 164"/>
            <p:cNvSpPr>
              <a:spLocks noChangeArrowheads="1"/>
            </p:cNvSpPr>
            <p:nvPr/>
          </p:nvSpPr>
          <p:spPr bwMode="auto">
            <a:xfrm>
              <a:off x="5570538" y="5982702"/>
              <a:ext cx="203200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-40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20" name="Rectangle 164"/>
            <p:cNvSpPr>
              <a:spLocks noChangeArrowheads="1"/>
            </p:cNvSpPr>
            <p:nvPr/>
          </p:nvSpPr>
          <p:spPr bwMode="auto">
            <a:xfrm>
              <a:off x="5910263" y="5982702"/>
              <a:ext cx="204787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-30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21" name="Rectangle 164"/>
            <p:cNvSpPr>
              <a:spLocks noChangeArrowheads="1"/>
            </p:cNvSpPr>
            <p:nvPr/>
          </p:nvSpPr>
          <p:spPr bwMode="auto">
            <a:xfrm>
              <a:off x="6273800" y="5982702"/>
              <a:ext cx="203200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-20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22" name="Rectangle 164"/>
            <p:cNvSpPr>
              <a:spLocks noChangeArrowheads="1"/>
            </p:cNvSpPr>
            <p:nvPr/>
          </p:nvSpPr>
          <p:spPr bwMode="auto">
            <a:xfrm>
              <a:off x="6610350" y="5982702"/>
              <a:ext cx="203200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-10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23" name="Rectangle 164"/>
            <p:cNvSpPr>
              <a:spLocks noChangeArrowheads="1"/>
            </p:cNvSpPr>
            <p:nvPr/>
          </p:nvSpPr>
          <p:spPr bwMode="auto">
            <a:xfrm>
              <a:off x="7016750" y="5982702"/>
              <a:ext cx="79375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24" name="Rectangle 164"/>
            <p:cNvSpPr>
              <a:spLocks noChangeArrowheads="1"/>
            </p:cNvSpPr>
            <p:nvPr/>
          </p:nvSpPr>
          <p:spPr bwMode="auto">
            <a:xfrm>
              <a:off x="7337425" y="5982702"/>
              <a:ext cx="157163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10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25" name="Rectangle 164"/>
            <p:cNvSpPr>
              <a:spLocks noChangeArrowheads="1"/>
            </p:cNvSpPr>
            <p:nvPr/>
          </p:nvSpPr>
          <p:spPr bwMode="auto">
            <a:xfrm>
              <a:off x="7680325" y="5982702"/>
              <a:ext cx="157163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20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26" name="Rectangle 164"/>
            <p:cNvSpPr>
              <a:spLocks noChangeArrowheads="1"/>
            </p:cNvSpPr>
            <p:nvPr/>
          </p:nvSpPr>
          <p:spPr bwMode="auto">
            <a:xfrm>
              <a:off x="8039100" y="5982702"/>
              <a:ext cx="157163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30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27" name="Rectangle 164"/>
            <p:cNvSpPr>
              <a:spLocks noChangeArrowheads="1"/>
            </p:cNvSpPr>
            <p:nvPr/>
          </p:nvSpPr>
          <p:spPr bwMode="auto">
            <a:xfrm>
              <a:off x="8389938" y="5982702"/>
              <a:ext cx="1571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40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28" name="Rectangle 164"/>
            <p:cNvSpPr>
              <a:spLocks noChangeArrowheads="1"/>
            </p:cNvSpPr>
            <p:nvPr/>
          </p:nvSpPr>
          <p:spPr bwMode="auto">
            <a:xfrm>
              <a:off x="8736013" y="5982702"/>
              <a:ext cx="1571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50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129" name="Rectangle 164"/>
            <p:cNvSpPr>
              <a:spLocks noChangeArrowheads="1"/>
            </p:cNvSpPr>
            <p:nvPr/>
          </p:nvSpPr>
          <p:spPr bwMode="auto">
            <a:xfrm>
              <a:off x="6682209" y="6162090"/>
              <a:ext cx="89768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Diferencia</a:t>
              </a: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 </a:t>
              </a:r>
              <a:r>
                <a:rPr lang="es-AR" altLang="fr-FR" sz="1200" b="1" smtClean="0">
                  <a:solidFill>
                    <a:srgbClr val="000066"/>
                  </a:solidFill>
                  <a:latin typeface="+mj-lt"/>
                </a:rPr>
                <a:t>(%)</a:t>
              </a:r>
              <a:endParaRPr lang="es-AR" altLang="fr-FR" sz="1200" b="1" smtClean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3" name="Ellipse 2"/>
            <p:cNvSpPr/>
            <p:nvPr/>
          </p:nvSpPr>
          <p:spPr bwMode="auto">
            <a:xfrm>
              <a:off x="7283450" y="1937752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1" name="Ellipse 130"/>
            <p:cNvSpPr/>
            <p:nvPr/>
          </p:nvSpPr>
          <p:spPr bwMode="auto">
            <a:xfrm>
              <a:off x="7180263" y="2283827"/>
              <a:ext cx="100012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2" name="Ellipse 131"/>
            <p:cNvSpPr/>
            <p:nvPr/>
          </p:nvSpPr>
          <p:spPr bwMode="auto">
            <a:xfrm>
              <a:off x="7383463" y="2629902"/>
              <a:ext cx="98425" cy="100013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3" name="Ellipse 132"/>
            <p:cNvSpPr/>
            <p:nvPr/>
          </p:nvSpPr>
          <p:spPr bwMode="auto">
            <a:xfrm>
              <a:off x="7321550" y="2966452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4" name="Ellipse 133"/>
            <p:cNvSpPr/>
            <p:nvPr/>
          </p:nvSpPr>
          <p:spPr bwMode="auto">
            <a:xfrm>
              <a:off x="7013575" y="3309352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5" name="Ellipse 134"/>
            <p:cNvSpPr/>
            <p:nvPr/>
          </p:nvSpPr>
          <p:spPr bwMode="auto">
            <a:xfrm>
              <a:off x="7299325" y="3644315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6" name="Ellipse 135"/>
            <p:cNvSpPr/>
            <p:nvPr/>
          </p:nvSpPr>
          <p:spPr bwMode="auto">
            <a:xfrm>
              <a:off x="7073900" y="3987215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7" name="Ellipse 136"/>
            <p:cNvSpPr/>
            <p:nvPr/>
          </p:nvSpPr>
          <p:spPr bwMode="auto">
            <a:xfrm>
              <a:off x="7588250" y="4330115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8" name="Ellipse 137"/>
            <p:cNvSpPr/>
            <p:nvPr/>
          </p:nvSpPr>
          <p:spPr bwMode="auto">
            <a:xfrm>
              <a:off x="7131050" y="4687302"/>
              <a:ext cx="98425" cy="100013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9" name="Ellipse 138"/>
            <p:cNvSpPr/>
            <p:nvPr/>
          </p:nvSpPr>
          <p:spPr bwMode="auto">
            <a:xfrm>
              <a:off x="7218363" y="5019090"/>
              <a:ext cx="100012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40" name="Ellipse 139"/>
            <p:cNvSpPr/>
            <p:nvPr/>
          </p:nvSpPr>
          <p:spPr bwMode="auto">
            <a:xfrm>
              <a:off x="7188200" y="5388977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41" name="Ellipse 140"/>
            <p:cNvSpPr/>
            <p:nvPr/>
          </p:nvSpPr>
          <p:spPr bwMode="auto">
            <a:xfrm>
              <a:off x="7710488" y="5693777"/>
              <a:ext cx="98425" cy="98425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defTabSz="914400">
                <a:defRPr/>
              </a:pPr>
              <a:endParaRPr lang="es-AR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 bwMode="auto">
            <a:xfrm flipH="1">
              <a:off x="7059613" y="1982202"/>
              <a:ext cx="55245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Connecteur droit 145"/>
            <p:cNvCxnSpPr/>
            <p:nvPr/>
          </p:nvCxnSpPr>
          <p:spPr bwMode="auto">
            <a:xfrm flipH="1">
              <a:off x="6918325" y="2336215"/>
              <a:ext cx="71755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Connecteur droit 146"/>
            <p:cNvCxnSpPr/>
            <p:nvPr/>
          </p:nvCxnSpPr>
          <p:spPr bwMode="auto">
            <a:xfrm flipH="1">
              <a:off x="7069138" y="2677527"/>
              <a:ext cx="79692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Connecteur droit 147"/>
            <p:cNvCxnSpPr/>
            <p:nvPr/>
          </p:nvCxnSpPr>
          <p:spPr bwMode="auto">
            <a:xfrm flipH="1">
              <a:off x="7061200" y="3020427"/>
              <a:ext cx="62388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Connecteur droit 148"/>
            <p:cNvCxnSpPr/>
            <p:nvPr/>
          </p:nvCxnSpPr>
          <p:spPr bwMode="auto">
            <a:xfrm flipH="1">
              <a:off x="6573838" y="3364915"/>
              <a:ext cx="133985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Connecteur droit 149"/>
            <p:cNvCxnSpPr/>
            <p:nvPr/>
          </p:nvCxnSpPr>
          <p:spPr bwMode="auto">
            <a:xfrm flipH="1">
              <a:off x="7061200" y="3696702"/>
              <a:ext cx="60166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Connecteur droit 150"/>
            <p:cNvCxnSpPr/>
            <p:nvPr/>
          </p:nvCxnSpPr>
          <p:spPr bwMode="auto">
            <a:xfrm flipH="1">
              <a:off x="6627813" y="4036427"/>
              <a:ext cx="123507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Connecteur droit 151"/>
            <p:cNvCxnSpPr/>
            <p:nvPr/>
          </p:nvCxnSpPr>
          <p:spPr bwMode="auto">
            <a:xfrm flipH="1">
              <a:off x="7146925" y="4379327"/>
              <a:ext cx="100806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Connecteur droit 152"/>
            <p:cNvCxnSpPr/>
            <p:nvPr/>
          </p:nvCxnSpPr>
          <p:spPr bwMode="auto">
            <a:xfrm flipH="1">
              <a:off x="6864350" y="4734927"/>
              <a:ext cx="73342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Connecteur droit 153"/>
            <p:cNvCxnSpPr/>
            <p:nvPr/>
          </p:nvCxnSpPr>
          <p:spPr bwMode="auto">
            <a:xfrm flipH="1">
              <a:off x="6665913" y="5066715"/>
              <a:ext cx="145415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Connecteur droit 154"/>
            <p:cNvCxnSpPr/>
            <p:nvPr/>
          </p:nvCxnSpPr>
          <p:spPr bwMode="auto">
            <a:xfrm flipH="1">
              <a:off x="6992938" y="5435015"/>
              <a:ext cx="53022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Connecteur droit 156"/>
            <p:cNvCxnSpPr/>
            <p:nvPr/>
          </p:nvCxnSpPr>
          <p:spPr bwMode="auto">
            <a:xfrm flipH="1">
              <a:off x="7061200" y="5738227"/>
              <a:ext cx="14605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9" name="Rectangle 164"/>
            <p:cNvSpPr>
              <a:spLocks noChangeArrowheads="1"/>
            </p:cNvSpPr>
            <p:nvPr/>
          </p:nvSpPr>
          <p:spPr bwMode="auto">
            <a:xfrm>
              <a:off x="7539038" y="6306552"/>
              <a:ext cx="98732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-65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s-AR" altLang="fr-FR" sz="1200" b="1" i="1" smtClean="0">
                  <a:solidFill>
                    <a:srgbClr val="C00000"/>
                  </a:solidFill>
                  <a:latin typeface="+mj-lt"/>
                </a:rPr>
                <a:t>A favor </a:t>
              </a:r>
              <a:r>
                <a:rPr lang="es-AR" altLang="fr-FR" sz="1200" b="1" i="1" smtClean="0">
                  <a:solidFill>
                    <a:srgbClr val="C00000"/>
                  </a:solidFill>
                  <a:latin typeface="+mj-lt"/>
                </a:rPr>
                <a:t>Cambio</a:t>
              </a:r>
              <a:endParaRPr lang="es-AR" altLang="fr-FR" sz="1200" b="1" i="1" smtClean="0">
                <a:solidFill>
                  <a:srgbClr val="C00000"/>
                </a:solidFill>
                <a:latin typeface="+mj-lt"/>
              </a:endParaRPr>
            </a:p>
          </p:txBody>
        </p:sp>
        <p:cxnSp>
          <p:nvCxnSpPr>
            <p:cNvPr id="9362" name="Connecteur droit avec flèche 9233"/>
            <p:cNvCxnSpPr>
              <a:cxnSpLocks noChangeShapeType="1"/>
            </p:cNvCxnSpPr>
            <p:nvPr/>
          </p:nvCxnSpPr>
          <p:spPr bwMode="auto">
            <a:xfrm>
              <a:off x="7124700" y="6401802"/>
              <a:ext cx="382588" cy="0"/>
            </a:xfrm>
            <a:prstGeom prst="straightConnector1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 type="triangle" w="med" len="med"/>
            </a:ln>
          </p:spPr>
        </p:cxnSp>
        <p:cxnSp>
          <p:nvCxnSpPr>
            <p:cNvPr id="9363" name="Connecteur droit avec flèche 172"/>
            <p:cNvCxnSpPr>
              <a:cxnSpLocks noChangeShapeType="1"/>
            </p:cNvCxnSpPr>
            <p:nvPr/>
          </p:nvCxnSpPr>
          <p:spPr bwMode="auto">
            <a:xfrm>
              <a:off x="6643688" y="6401802"/>
              <a:ext cx="382587" cy="0"/>
            </a:xfrm>
            <a:prstGeom prst="straightConnector1">
              <a:avLst/>
            </a:prstGeom>
            <a:noFill/>
            <a:ln w="19050" algn="ctr">
              <a:solidFill>
                <a:srgbClr val="333399"/>
              </a:solidFill>
              <a:round/>
              <a:headEnd type="triangle" w="med" len="med"/>
              <a:tailEnd/>
            </a:ln>
          </p:spPr>
        </p:cxnSp>
      </p:grpSp>
      <p:sp>
        <p:nvSpPr>
          <p:cNvPr id="9364" name="Titre 92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cs typeface="ＭＳ Ｐゴシック" pitchFamily="-65" charset="-128"/>
              </a:rPr>
              <a:t>Estudio</a:t>
            </a:r>
            <a:r>
              <a:rPr lang="fr-FR" sz="3200" dirty="0" smtClean="0">
                <a:cs typeface="ＭＳ Ｐゴシック" pitchFamily="-65" charset="-128"/>
              </a:rPr>
              <a:t> STRATEGY-PI: </a:t>
            </a:r>
            <a:r>
              <a:rPr lang="fr-FR" sz="3200" dirty="0" err="1" smtClean="0">
                <a:cs typeface="ＭＳ Ｐゴシック" pitchFamily="-65" charset="-128"/>
              </a:rPr>
              <a:t>cambio</a:t>
            </a:r>
            <a:r>
              <a:rPr lang="fr-FR" sz="3200" dirty="0" smtClean="0">
                <a:cs typeface="ＭＳ Ｐゴシック" pitchFamily="-65" charset="-128"/>
              </a:rPr>
              <a:t> de IP/r a EVG/c</a:t>
            </a:r>
            <a:endParaRPr lang="fr-FR" altLang="fr-FR" sz="3200" dirty="0" smtClean="0">
              <a:ea typeface="ＭＳ Ｐゴシック" pitchFamily="-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cs typeface="ＭＳ Ｐゴシック" pitchFamily="-65" charset="-128"/>
              </a:rPr>
              <a:t>Estudio</a:t>
            </a:r>
            <a:r>
              <a:rPr lang="fr-FR" sz="3200" dirty="0" smtClean="0">
                <a:cs typeface="ＭＳ Ｐゴシック" pitchFamily="-65" charset="-128"/>
              </a:rPr>
              <a:t> STRATEGY-PI: </a:t>
            </a:r>
            <a:r>
              <a:rPr lang="fr-FR" sz="3200" dirty="0" err="1" smtClean="0">
                <a:cs typeface="ＭＳ Ｐゴシック" pitchFamily="-65" charset="-128"/>
              </a:rPr>
              <a:t>cambio</a:t>
            </a:r>
            <a:r>
              <a:rPr lang="fr-FR" sz="3200" dirty="0" smtClean="0">
                <a:cs typeface="ＭＳ Ｐゴシック" pitchFamily="-65" charset="-128"/>
              </a:rPr>
              <a:t> de IP/r a EVG/c</a:t>
            </a:r>
            <a:endParaRPr lang="fr-FR" altLang="fr-FR" sz="3200" dirty="0" smtClean="0">
              <a:ea typeface="ＭＳ Ｐゴシック" pitchFamily="-65" charset="-12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829548568"/>
              </p:ext>
            </p:extLst>
          </p:nvPr>
        </p:nvGraphicFramePr>
        <p:xfrm>
          <a:off x="669925" y="1676400"/>
          <a:ext cx="7772400" cy="3860796"/>
        </p:xfrm>
        <a:graphic>
          <a:graphicData uri="http://schemas.openxmlformats.org/drawingml/2006/table">
            <a:tbl>
              <a:tblPr/>
              <a:tblGrid>
                <a:gridCol w="412750"/>
                <a:gridCol w="3849365"/>
                <a:gridCol w="1728192"/>
                <a:gridCol w="1782093"/>
              </a:tblGrid>
              <a:tr h="36584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EVG/c/FTC/TDF</a:t>
                      </a:r>
                      <a:endParaRPr kumimoji="0" lang="es-AR" altLang="fr-FR" sz="18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IP/r + FTC + TDF</a:t>
                      </a:r>
                      <a:endParaRPr kumimoji="0" lang="es-AR" altLang="fr-F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Cualquier evento adverso</a:t>
                      </a:r>
                      <a:endParaRPr kumimoji="0" lang="es-A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79%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74%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EA grado 3 o 4 </a:t>
                      </a:r>
                      <a:endParaRPr kumimoji="0" lang="es-A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4%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8%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EA serios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6%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6%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por EA</a:t>
                      </a:r>
                      <a:endParaRPr kumimoji="0" lang="es-A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6 (2%)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4 (3%)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Muerte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Cualquier anormalidad de laboratorio grado 3-4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14%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23%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Gamma-GT &gt; 5 x ULN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3%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1%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CK ≥ 10 x ULN</a:t>
                      </a:r>
                      <a:endParaRPr kumimoji="0" lang="es-A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2%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6%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ALAT &gt; 5 x ULN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2%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1%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Hematuria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2%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1%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7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Bilirubina &gt; 2.5 x ULN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  <a:endParaRPr kumimoji="0" lang="es-AR" alt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65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65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65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12%</a:t>
                      </a:r>
                      <a:endParaRPr kumimoji="0" lang="es-AR" alt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305" name="Text Box 2"/>
          <p:cNvSpPr txBox="1">
            <a:spLocks noChangeArrowheads="1"/>
          </p:cNvSpPr>
          <p:nvPr/>
        </p:nvSpPr>
        <p:spPr bwMode="auto">
          <a:xfrm>
            <a:off x="41835" y="1100138"/>
            <a:ext cx="90460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altLang="fr-FR" sz="2800" b="1" dirty="0" smtClean="0">
                <a:solidFill>
                  <a:srgbClr val="CC3300"/>
                </a:solidFill>
                <a:latin typeface="Calibri" pitchFamily="-65" charset="0"/>
              </a:rPr>
              <a:t>Eventos adversos y anormalidades de laboratorio grado 3-4</a:t>
            </a:r>
            <a:endParaRPr lang="es-AR" altLang="fr-FR" sz="2800" b="1" dirty="0">
              <a:solidFill>
                <a:srgbClr val="CC3300"/>
              </a:solidFill>
              <a:latin typeface="Calibri" pitchFamily="-65" charset="0"/>
            </a:endParaRPr>
          </a:p>
        </p:txBody>
      </p:sp>
      <p:sp>
        <p:nvSpPr>
          <p:cNvPr id="10306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0000"/>
                </a:solidFill>
              </a:rPr>
              <a:t>Arribas</a:t>
            </a:r>
            <a:r>
              <a:rPr lang="en-GB" altLang="fr-FR" sz="1200" i="1" dirty="0">
                <a:solidFill>
                  <a:srgbClr val="CC0000"/>
                </a:solidFill>
              </a:rPr>
              <a:t> J.R. Lancet Infect </a:t>
            </a:r>
            <a:r>
              <a:rPr lang="en-GB" altLang="fr-FR" sz="1200" i="1" dirty="0" err="1">
                <a:solidFill>
                  <a:srgbClr val="CC0000"/>
                </a:solidFill>
              </a:rPr>
              <a:t>Dis</a:t>
            </a:r>
            <a:r>
              <a:rPr lang="en-GB" altLang="fr-FR" sz="1200" i="1" dirty="0">
                <a:solidFill>
                  <a:srgbClr val="CC0000"/>
                </a:solidFill>
              </a:rPr>
              <a:t> </a:t>
            </a:r>
            <a:r>
              <a:rPr lang="en-GB" altLang="fr-FR" sz="1200" i="1" dirty="0" smtClean="0">
                <a:solidFill>
                  <a:srgbClr val="CC0000"/>
                </a:solidFill>
              </a:rPr>
              <a:t>2014;14:581-9</a:t>
            </a:r>
            <a:endParaRPr lang="en-GB" altLang="fr-FR" sz="1200" i="1" dirty="0">
              <a:solidFill>
                <a:srgbClr val="CC0000"/>
              </a:solidFill>
            </a:endParaRPr>
          </a:p>
        </p:txBody>
      </p:sp>
      <p:sp>
        <p:nvSpPr>
          <p:cNvPr id="10307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altLang="fr-FR" sz="1200" b="1" i="1">
                <a:solidFill>
                  <a:srgbClr val="333399"/>
                </a:solidFill>
                <a:latin typeface="Cambria" pitchFamily="-65" charset="0"/>
                <a:cs typeface="Arial" charset="0"/>
              </a:rPr>
              <a:t>STRATEGY-PI</a:t>
            </a:r>
          </a:p>
        </p:txBody>
      </p:sp>
      <p:sp>
        <p:nvSpPr>
          <p:cNvPr id="10308" name="Espace réservé du contenu 2"/>
          <p:cNvSpPr txBox="1">
            <a:spLocks/>
          </p:cNvSpPr>
          <p:nvPr/>
        </p:nvSpPr>
        <p:spPr bwMode="auto">
          <a:xfrm>
            <a:off x="371598" y="5566816"/>
            <a:ext cx="8772402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buClr>
                <a:srgbClr val="CC3300"/>
              </a:buClr>
              <a:buFont typeface="Wingdings" pitchFamily="-65" charset="2"/>
              <a:buChar char="§"/>
            </a:pPr>
            <a:r>
              <a:rPr lang="es-AR" altLang="fr-FR" sz="1600" dirty="0" smtClean="0">
                <a:solidFill>
                  <a:srgbClr val="000066"/>
                </a:solidFill>
              </a:rPr>
              <a:t>Mejoría en los lípidos en el grupo Cambio </a:t>
            </a:r>
          </a:p>
          <a:p>
            <a:pPr marL="342900" indent="-342900" algn="l" eaLnBrk="0" hangingPunct="0">
              <a:buClr>
                <a:srgbClr val="CC3300"/>
              </a:buClr>
              <a:buFont typeface="Wingdings" pitchFamily="-65" charset="2"/>
              <a:buChar char="§"/>
            </a:pPr>
            <a:r>
              <a:rPr lang="es-AR" altLang="fr-FR" sz="1600" dirty="0" smtClean="0">
                <a:solidFill>
                  <a:srgbClr val="000066"/>
                </a:solidFill>
              </a:rPr>
              <a:t>Índice de síntomas HIV : tasas de diarrea y flatulencia reducidas en el grupo de cambio</a:t>
            </a:r>
          </a:p>
          <a:p>
            <a:pPr marL="342900" indent="-342900" algn="l" eaLnBrk="0" hangingPunct="0">
              <a:buClr>
                <a:srgbClr val="CC3300"/>
              </a:buClr>
              <a:buFont typeface="Wingdings" pitchFamily="-65" charset="2"/>
              <a:buChar char="§"/>
            </a:pPr>
            <a:r>
              <a:rPr lang="es-AR" altLang="fr-FR" sz="1600" dirty="0" smtClean="0">
                <a:solidFill>
                  <a:srgbClr val="000066"/>
                </a:solidFill>
              </a:rPr>
              <a:t>Mayor score de satisfacción de tratamiento en el grupo de cambio </a:t>
            </a:r>
            <a:endParaRPr lang="es-AR" altLang="fr-FR" sz="16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cs typeface="ＭＳ Ｐゴシック" pitchFamily="-65" charset="-128"/>
              </a:rPr>
              <a:t>Estudio</a:t>
            </a:r>
            <a:r>
              <a:rPr lang="fr-FR" sz="3200" dirty="0" smtClean="0">
                <a:cs typeface="ＭＳ Ｐゴシック" pitchFamily="-65" charset="-128"/>
              </a:rPr>
              <a:t> STRATEGY-PI: </a:t>
            </a:r>
            <a:r>
              <a:rPr lang="fr-FR" sz="3200" dirty="0" err="1" smtClean="0">
                <a:cs typeface="ＭＳ Ｐゴシック" pitchFamily="-65" charset="-128"/>
              </a:rPr>
              <a:t>cambio</a:t>
            </a:r>
            <a:r>
              <a:rPr lang="fr-FR" sz="3200" dirty="0" smtClean="0">
                <a:cs typeface="ＭＳ Ｐゴシック" pitchFamily="-65" charset="-128"/>
              </a:rPr>
              <a:t> de IP/r a EVG/c/c</a:t>
            </a:r>
            <a:endParaRPr lang="fr-FR" sz="3200" dirty="0"/>
          </a:p>
        </p:txBody>
      </p:sp>
      <p:sp>
        <p:nvSpPr>
          <p:cNvPr id="11266" name="Espace réservé du contenu 2"/>
          <p:cNvSpPr>
            <a:spLocks noGrp="1"/>
          </p:cNvSpPr>
          <p:nvPr>
            <p:ph idx="1"/>
          </p:nvPr>
        </p:nvSpPr>
        <p:spPr>
          <a:xfrm>
            <a:off x="50800" y="1268760"/>
            <a:ext cx="9024938" cy="5303838"/>
          </a:xfrm>
        </p:spPr>
        <p:txBody>
          <a:bodyPr/>
          <a:lstStyle/>
          <a:p>
            <a:r>
              <a:rPr lang="es-AR" altLang="fr-FR" sz="2800" b="1" dirty="0" smtClean="0">
                <a:latin typeface="+mj-lt"/>
                <a:ea typeface="ＭＳ Ｐゴシック" pitchFamily="-65" charset="-128"/>
              </a:rPr>
              <a:t>Conclusión</a:t>
            </a:r>
          </a:p>
          <a:p>
            <a:pPr lvl="1"/>
            <a:r>
              <a:rPr lang="es-AR" altLang="fr-FR" sz="2000" dirty="0" smtClean="0">
                <a:ea typeface="ＭＳ Ｐゴシック" pitchFamily="-65" charset="-128"/>
              </a:rPr>
              <a:t>EVG/c/FTC/TDF </a:t>
            </a:r>
            <a:r>
              <a:rPr lang="es-AR" altLang="fr-FR" sz="2000" dirty="0" err="1" smtClean="0">
                <a:ea typeface="ＭＳ Ｐゴシック" pitchFamily="-65" charset="-128"/>
              </a:rPr>
              <a:t>coformulado</a:t>
            </a:r>
            <a:r>
              <a:rPr lang="es-AR" altLang="fr-FR" sz="2000" dirty="0" smtClean="0">
                <a:ea typeface="ＭＳ Ｐゴシック" pitchFamily="-65" charset="-128"/>
              </a:rPr>
              <a:t> es una efectiva, segura y tolerable simplificación para pacientes recibiendo IP/r con FTC y TDF  virológicamente suprimidos sin historia de fallo virológico o resistencia a FTC o TDF</a:t>
            </a:r>
          </a:p>
          <a:p>
            <a:pPr lvl="1"/>
            <a:r>
              <a:rPr lang="es-AR" altLang="fr-FR" sz="2000" dirty="0" smtClean="0">
                <a:ea typeface="ＭＳ Ｐゴシック" pitchFamily="-65" charset="-128"/>
              </a:rPr>
              <a:t>Baja frecuencia de fallo virológico y ausencia de emergencia de resistencia en el grupo de cambio a EVG/c/FTC/TDF </a:t>
            </a:r>
          </a:p>
          <a:p>
            <a:pPr lvl="1"/>
            <a:r>
              <a:rPr lang="es-AR" altLang="fr-FR" sz="2000" dirty="0" smtClean="0">
                <a:ea typeface="ＭＳ Ｐゴシック" pitchFamily="-65" charset="-128"/>
              </a:rPr>
              <a:t>Raras discontinuaciones por eventos adversos</a:t>
            </a:r>
          </a:p>
          <a:p>
            <a:pPr lvl="1"/>
            <a:r>
              <a:rPr lang="es-AR" altLang="fr-FR" sz="2000" dirty="0" smtClean="0">
                <a:ea typeface="ＭＳ Ｐゴシック" pitchFamily="-65" charset="-128"/>
              </a:rPr>
              <a:t>Nauseas fue mas frecuente en el grupo de cambio ; diarrea y distensión abdominal mejoraron </a:t>
            </a:r>
          </a:p>
          <a:p>
            <a:pPr lvl="1"/>
            <a:r>
              <a:rPr lang="es-AR" altLang="fr-FR" sz="2000" dirty="0" smtClean="0">
                <a:ea typeface="ＭＳ Ｐゴシック" pitchFamily="-65" charset="-128"/>
              </a:rPr>
              <a:t>Pequeño incremento de </a:t>
            </a:r>
            <a:r>
              <a:rPr lang="es-AR" altLang="fr-FR" sz="2000" dirty="0" err="1" smtClean="0">
                <a:ea typeface="ＭＳ Ｐゴシック" pitchFamily="-65" charset="-128"/>
              </a:rPr>
              <a:t>creatinina</a:t>
            </a:r>
            <a:r>
              <a:rPr lang="es-AR" altLang="fr-FR" sz="2000" dirty="0" smtClean="0">
                <a:ea typeface="ＭＳ Ｐゴシック" pitchFamily="-65" charset="-128"/>
              </a:rPr>
              <a:t>, moderada mejoría en los lípidos</a:t>
            </a:r>
          </a:p>
          <a:p>
            <a:pPr lvl="1"/>
            <a:r>
              <a:rPr lang="es-AR" altLang="fr-FR" sz="2000" dirty="0" smtClean="0">
                <a:ea typeface="ＭＳ Ｐゴシック" pitchFamily="-65" charset="-128"/>
              </a:rPr>
              <a:t>EVG/c/FTC/TDF es una opción de cambio en pacientes virológicamente suprimidos sin historia de fallo virológico que quieren simplificar su régimen de IP/r o que tienen problemas con la seguridad o EA a largo plazo con su régimen </a:t>
            </a:r>
            <a:endParaRPr lang="es-AR" altLang="fr-FR" sz="2000" dirty="0" smtClean="0">
              <a:ea typeface="ＭＳ Ｐゴシック" pitchFamily="-65" charset="-128"/>
            </a:endParaRPr>
          </a:p>
        </p:txBody>
      </p:sp>
      <p:sp>
        <p:nvSpPr>
          <p:cNvPr id="11267" name="ZoneTexte 69"/>
          <p:cNvSpPr txBox="1">
            <a:spLocks noChangeArrowheads="1"/>
          </p:cNvSpPr>
          <p:nvPr/>
        </p:nvSpPr>
        <p:spPr bwMode="auto">
          <a:xfrm>
            <a:off x="5562600" y="6542088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 err="1">
                <a:solidFill>
                  <a:srgbClr val="CC0000"/>
                </a:solidFill>
              </a:rPr>
              <a:t>Arribas</a:t>
            </a:r>
            <a:r>
              <a:rPr lang="en-GB" altLang="fr-FR" sz="1200" i="1" dirty="0">
                <a:solidFill>
                  <a:srgbClr val="CC0000"/>
                </a:solidFill>
              </a:rPr>
              <a:t> J.R. Lancet Infect </a:t>
            </a:r>
            <a:r>
              <a:rPr lang="en-GB" altLang="fr-FR" sz="1200" i="1" dirty="0" err="1">
                <a:solidFill>
                  <a:srgbClr val="CC0000"/>
                </a:solidFill>
              </a:rPr>
              <a:t>Dis</a:t>
            </a:r>
            <a:r>
              <a:rPr lang="en-GB" altLang="fr-FR" sz="1200" i="1" dirty="0">
                <a:solidFill>
                  <a:srgbClr val="CC0000"/>
                </a:solidFill>
              </a:rPr>
              <a:t> </a:t>
            </a:r>
            <a:r>
              <a:rPr lang="en-GB" altLang="fr-FR" sz="1200" i="1" dirty="0" smtClean="0">
                <a:solidFill>
                  <a:srgbClr val="CC0000"/>
                </a:solidFill>
              </a:rPr>
              <a:t>2014;14:581-9</a:t>
            </a:r>
            <a:endParaRPr lang="en-GB" altLang="fr-FR" sz="1200" i="1" dirty="0">
              <a:solidFill>
                <a:srgbClr val="CC0000"/>
              </a:solidFill>
            </a:endParaRPr>
          </a:p>
        </p:txBody>
      </p:sp>
      <p:sp>
        <p:nvSpPr>
          <p:cNvPr id="11268" name="AutoShape 162"/>
          <p:cNvSpPr>
            <a:spLocks noChangeArrowheads="1"/>
          </p:cNvSpPr>
          <p:nvPr/>
        </p:nvSpPr>
        <p:spPr bwMode="auto">
          <a:xfrm>
            <a:off x="0" y="6570663"/>
            <a:ext cx="10668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altLang="fr-FR" sz="1200" b="1" i="1">
                <a:solidFill>
                  <a:srgbClr val="333399"/>
                </a:solidFill>
                <a:latin typeface="Cambria" pitchFamily="-65" charset="0"/>
                <a:cs typeface="Arial" charset="0"/>
              </a:rPr>
              <a:t>STRATEGY-PI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11912</TotalTime>
  <Words>774</Words>
  <Application>Microsoft Office PowerPoint</Application>
  <PresentationFormat>Affichage à l'écran (4:3)</PresentationFormat>
  <Paragraphs>227</Paragraphs>
  <Slides>8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ARV_trials_2014</vt:lpstr>
      <vt:lpstr>Cambio a EVG/c/FTC/TDF</vt:lpstr>
      <vt:lpstr>Estudio STRATEGY-PI: cambio de IP/r a EVG/c</vt:lpstr>
      <vt:lpstr>Estudio STRATEGY-PI: cambio de IP/r a EVG/c</vt:lpstr>
      <vt:lpstr>Estudio STRATEGY-PI: cambio de IP/r a EVG/c</vt:lpstr>
      <vt:lpstr>Estudio STRATEGY-PI: cambio de IP/r a EVG/c</vt:lpstr>
      <vt:lpstr>Estudio STRATEGY-PI: cambio de IP/r a EVG/c</vt:lpstr>
      <vt:lpstr>Estudio STRATEGY-PI: cambio de IP/r a EVG/c</vt:lpstr>
      <vt:lpstr>Estudio STRATEGY-PI: cambio de IP/r a EVG/c/c</vt:lpstr>
    </vt:vector>
  </TitlesOfParts>
  <Company>ARV-trials.com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Pedro Cahn, Anton Poszniak, François Raffi</dc:creator>
  <cp:lastModifiedBy>Pilouk</cp:lastModifiedBy>
  <cp:revision>510</cp:revision>
  <dcterms:created xsi:type="dcterms:W3CDTF">2014-11-11T16:43:33Z</dcterms:created>
  <dcterms:modified xsi:type="dcterms:W3CDTF">2015-02-09T21:28:32Z</dcterms:modified>
</cp:coreProperties>
</file>