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77" r:id="rId2"/>
    <p:sldId id="376" r:id="rId3"/>
    <p:sldId id="359" r:id="rId4"/>
    <p:sldId id="380" r:id="rId5"/>
    <p:sldId id="381" r:id="rId6"/>
    <p:sldId id="382" r:id="rId7"/>
    <p:sldId id="387" r:id="rId8"/>
    <p:sldId id="389" r:id="rId9"/>
    <p:sldId id="390" r:id="rId10"/>
    <p:sldId id="383" r:id="rId11"/>
  </p:sldIdLst>
  <p:sldSz cx="9144000" cy="6858000" type="screen4x3"/>
  <p:notesSz cx="6858000" cy="9144000"/>
  <p:custDataLst>
    <p:tags r:id="rId14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653">
          <p15:clr>
            <a:srgbClr val="A4A3A4"/>
          </p15:clr>
        </p15:guide>
        <p15:guide id="2" pos="2160">
          <p15:clr>
            <a:srgbClr val="A4A3A4"/>
          </p15:clr>
        </p15:guide>
        <p15:guide id="3" pos="391">
          <p15:clr>
            <a:srgbClr val="A4A3A4"/>
          </p15:clr>
        </p15:guide>
        <p15:guide id="4" pos="365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4" clrIdx="0"/>
  <p:cmAuthor id="1" name="anton" initials="a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73DD"/>
    <a:srgbClr val="000066"/>
    <a:srgbClr val="FFFFFF"/>
    <a:srgbClr val="DDDDDD"/>
    <a:srgbClr val="333399"/>
    <a:srgbClr val="FF6600"/>
    <a:srgbClr val="00B0F0"/>
    <a:srgbClr val="0066FF"/>
    <a:srgbClr val="CC33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3" autoAdjust="0"/>
    <p:restoredTop sz="86418" autoAdjust="0"/>
  </p:normalViewPr>
  <p:slideViewPr>
    <p:cSldViewPr snapToObjects="1">
      <p:cViewPr>
        <p:scale>
          <a:sx n="75" d="100"/>
          <a:sy n="75" d="100"/>
        </p:scale>
        <p:origin x="-2964" y="-558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Objects="1">
      <p:cViewPr varScale="1">
        <p:scale>
          <a:sx n="50" d="100"/>
          <a:sy n="50" d="100"/>
        </p:scale>
        <p:origin x="-2628" y="-108"/>
      </p:cViewPr>
      <p:guideLst>
        <p:guide orient="horz" pos="2653"/>
        <p:guide pos="2160"/>
        <p:guide pos="391"/>
        <p:guide pos="365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CC2CE9A-3E63-45D2-8D86-4CD35BC62296}" type="datetime1">
              <a:rPr lang="fr-FR" altLang="fr-FR"/>
              <a:pPr>
                <a:defRPr/>
              </a:pPr>
              <a:t>31/01/2018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EDC114AB-3F47-4F4F-BD42-639E6513179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73140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F5C53EF6-9CB1-4FE7-B354-32FD703AD36A}" type="datetime1">
              <a:rPr lang="fr-FR" altLang="fr-FR"/>
              <a:pPr>
                <a:defRPr/>
              </a:pPr>
              <a:t>31/01/2018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52513" y="4324350"/>
            <a:ext cx="4752975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1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>
              <a:defRPr/>
            </a:pPr>
            <a:r>
              <a:rPr lang="fr-FR" altLang="fr-FR" sz="1400">
                <a:latin typeface="Trebuchet MS" pitchFamily="-65" charset="0"/>
                <a:cs typeface="+mn-cs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9363" y="860425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F256383D-132C-41A4-8E07-674B903CDDF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05836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>
              <a:ea typeface="ＭＳ Ｐゴシック"/>
              <a:cs typeface="ＭＳ Ｐゴシック"/>
            </a:endParaRPr>
          </a:p>
        </p:txBody>
      </p:sp>
      <p:sp>
        <p:nvSpPr>
          <p:cNvPr id="717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algn="ctr"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C6D6613-D65A-410C-B542-54ED310AC949}" type="slidenum">
              <a:rPr lang="fr-FR" sz="1200"/>
              <a:pPr algn="r" defTabSz="850900"/>
              <a:t>1</a:t>
            </a:fld>
            <a:endParaRPr lang="fr-FR" sz="1200"/>
          </a:p>
        </p:txBody>
      </p:sp>
    </p:spTree>
    <p:extLst>
      <p:ext uri="{BB962C8B-B14F-4D97-AF65-F5344CB8AC3E}">
        <p14:creationId xmlns:p14="http://schemas.microsoft.com/office/powerpoint/2010/main" val="805415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7532A8-70C0-44A4-B9D7-205C2D30EC15}" type="slidenum">
              <a:rPr lang="fr-FR" altLang="fr-FR" smtClean="0">
                <a:solidFill>
                  <a:srgbClr val="000000"/>
                </a:solidFill>
                <a:ea typeface="ＭＳ Ｐゴシック"/>
                <a:cs typeface="ＭＳ Ｐゴシック"/>
              </a:rPr>
              <a:pPr/>
              <a:t>2</a:t>
            </a:fld>
            <a:endParaRPr lang="fr-FR" altLang="fr-FR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altLang="fr-FR" dirty="0">
                <a:ea typeface="ＭＳ Ｐゴシック"/>
                <a:cs typeface="ＭＳ Ｐゴシック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033654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altLang="fr-FR">
              <a:ea typeface="ＭＳ Ｐゴシック"/>
              <a:cs typeface="ＭＳ Ｐゴシック"/>
            </a:endParaRPr>
          </a:p>
        </p:txBody>
      </p:sp>
      <p:sp>
        <p:nvSpPr>
          <p:cNvPr id="1126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algn="ctr" defTabSz="922338"/>
            <a:r>
              <a:rPr lang="fr-FR" alt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126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1DC645BA-3907-48B5-B4C7-5B714B928BCF}" type="slidenum">
              <a:rPr lang="fr-FR" altLang="fr-FR" sz="1200">
                <a:solidFill>
                  <a:srgbClr val="000000"/>
                </a:solidFill>
              </a:rPr>
              <a:pPr algn="r" defTabSz="850900"/>
              <a:t>3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431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333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025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0153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470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>
                <a:ea typeface="ＭＳ Ｐゴシック"/>
                <a:cs typeface="ＭＳ Ｐゴシック"/>
              </a:rPr>
              <a:t>Cambio a DTG/ABC/3TC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65" charset="2"/>
              <a:buChar char="§"/>
              <a:defRPr/>
            </a:pPr>
            <a:r>
              <a:rPr lang="es-ES" sz="2800" b="1" dirty="0">
                <a:latin typeface="Calibri" pitchFamily="-84" charset="0"/>
                <a:ea typeface="ＭＳ Ｐゴシック" pitchFamily="-84" charset="-128"/>
              </a:rPr>
              <a:t>Estudio STRIIVING </a:t>
            </a:r>
            <a:endParaRPr lang="es-ES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/>
              <a:t>Estudio STRIIVING: cambio a DTG/ABC/3TC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268413"/>
            <a:ext cx="9024938" cy="530383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s-ES" sz="2400" b="1" dirty="0">
                <a:latin typeface="+mj-lt"/>
              </a:rPr>
              <a:t>Conclusión</a:t>
            </a:r>
          </a:p>
          <a:p>
            <a:pPr lvl="1">
              <a:spcBef>
                <a:spcPts val="0"/>
              </a:spcBef>
            </a:pPr>
            <a:r>
              <a:rPr lang="es-ES" sz="2000" dirty="0"/>
              <a:t>Eficacia</a:t>
            </a:r>
          </a:p>
          <a:p>
            <a:pPr lvl="2">
              <a:spcBef>
                <a:spcPts val="0"/>
              </a:spcBef>
            </a:pPr>
            <a:r>
              <a:rPr lang="es-ES" sz="1800" dirty="0"/>
              <a:t>Similar respuesta virológica para DTG/ABC/3TC y continuación de tratamiento actual a S24 con no inferioridad </a:t>
            </a:r>
          </a:p>
          <a:p>
            <a:pPr lvl="2">
              <a:spcBef>
                <a:spcPts val="0"/>
              </a:spcBef>
            </a:pPr>
            <a:r>
              <a:rPr lang="es-ES" sz="1800" dirty="0"/>
              <a:t>Las tasas de éxito se mantuvieron por 48 semanas en el grupo de cambio temprano  </a:t>
            </a:r>
          </a:p>
          <a:p>
            <a:pPr lvl="2">
              <a:spcBef>
                <a:spcPts val="0"/>
              </a:spcBef>
            </a:pPr>
            <a:r>
              <a:rPr lang="es-ES" sz="1800" dirty="0"/>
              <a:t>En el grupo de cambio tardío, la supresión virológica fue observada en 92% de los pacientes con DTG/ABC/3TC (24 semanas post-cambio)</a:t>
            </a:r>
          </a:p>
          <a:p>
            <a:pPr lvl="2">
              <a:spcBef>
                <a:spcPts val="0"/>
              </a:spcBef>
            </a:pPr>
            <a:r>
              <a:rPr lang="es-ES" sz="1800" dirty="0"/>
              <a:t>No hubo fallo virológico definido por protocolo en el estudio</a:t>
            </a:r>
          </a:p>
          <a:p>
            <a:pPr lvl="2">
              <a:spcBef>
                <a:spcPts val="0"/>
              </a:spcBef>
            </a:pPr>
            <a:endParaRPr lang="fr-FR" sz="1800" dirty="0"/>
          </a:p>
          <a:p>
            <a:pPr lvl="1">
              <a:spcBef>
                <a:spcPts val="0"/>
              </a:spcBef>
            </a:pPr>
            <a:r>
              <a:rPr lang="es-ES" sz="2000" dirty="0"/>
              <a:t>Tolerabilidad</a:t>
            </a:r>
          </a:p>
          <a:p>
            <a:pPr lvl="2">
              <a:spcBef>
                <a:spcPts val="0"/>
              </a:spcBef>
            </a:pPr>
            <a:r>
              <a:rPr lang="es-ES" sz="1800" dirty="0">
                <a:latin typeface="Arial" charset="0"/>
                <a:cs typeface="Arial" charset="0"/>
              </a:rPr>
              <a:t>4% de los sujetos discontinuaron por eventos adversos a S24 en la rama DTG/ABC/3TC vs 0% en el grupo de continuación</a:t>
            </a:r>
          </a:p>
          <a:p>
            <a:pPr lvl="2">
              <a:spcBef>
                <a:spcPts val="0"/>
              </a:spcBef>
            </a:pPr>
            <a:r>
              <a:rPr lang="es-ES" sz="1800" dirty="0">
                <a:latin typeface="Arial" charset="0"/>
                <a:cs typeface="Arial" charset="0"/>
              </a:rPr>
              <a:t>No hubieron discontinuaciones por eventos adversos en la rama de cambio temprana post semana 24 </a:t>
            </a:r>
          </a:p>
          <a:p>
            <a:pPr lvl="2">
              <a:spcBef>
                <a:spcPts val="0"/>
              </a:spcBef>
            </a:pPr>
            <a:r>
              <a:rPr lang="es-ES" sz="1800" dirty="0">
                <a:latin typeface="Arial" charset="0"/>
                <a:cs typeface="Arial" charset="0"/>
              </a:rPr>
              <a:t>Las tasas de discontinuación por eventos adversos en el cambio tardío fueron del 2%</a:t>
            </a:r>
            <a:endParaRPr lang="es-ES" sz="1800" dirty="0"/>
          </a:p>
        </p:txBody>
      </p:sp>
      <p:sp>
        <p:nvSpPr>
          <p:cNvPr id="5" name="ZoneTexte 4"/>
          <p:cNvSpPr txBox="1"/>
          <p:nvPr/>
        </p:nvSpPr>
        <p:spPr>
          <a:xfrm>
            <a:off x="8716260" y="35625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113</a:t>
            </a: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-2" y="6605389"/>
            <a:ext cx="106680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STRIIVING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5995256" y="6582618"/>
            <a:ext cx="31418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Trottier</a:t>
            </a:r>
            <a:r>
              <a:rPr lang="de-DE" sz="1200" i="1" dirty="0">
                <a:solidFill>
                  <a:srgbClr val="CC0000"/>
                </a:solidFill>
              </a:rPr>
              <a:t> B. </a:t>
            </a:r>
            <a:r>
              <a:rPr lang="de-DE" sz="1200" i="1" dirty="0" err="1">
                <a:solidFill>
                  <a:srgbClr val="CC0000"/>
                </a:solidFill>
              </a:rPr>
              <a:t>Antivir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Ther</a:t>
            </a:r>
            <a:r>
              <a:rPr lang="de-DE" sz="1200" i="1" dirty="0">
                <a:solidFill>
                  <a:srgbClr val="CC0000"/>
                </a:solidFill>
              </a:rPr>
              <a:t>. </a:t>
            </a:r>
            <a:r>
              <a:rPr lang="de-DE" sz="1200" i="1">
                <a:solidFill>
                  <a:srgbClr val="CC0000"/>
                </a:solidFill>
              </a:rPr>
              <a:t>2017;22(4):295-305.</a:t>
            </a:r>
            <a:endParaRPr lang="en-US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004807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ES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</a:p>
        </p:txBody>
      </p:sp>
      <p:sp>
        <p:nvSpPr>
          <p:cNvPr id="8194" name="Espace réservé du contenu 2"/>
          <p:cNvSpPr>
            <a:spLocks/>
          </p:cNvSpPr>
          <p:nvPr/>
        </p:nvSpPr>
        <p:spPr bwMode="auto">
          <a:xfrm>
            <a:off x="34925" y="4343400"/>
            <a:ext cx="9066213" cy="219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altLang="fr-FR" sz="2400" b="1" dirty="0" err="1">
                <a:solidFill>
                  <a:srgbClr val="CC3300"/>
                </a:solidFill>
                <a:latin typeface="Calibri" pitchFamily="34" charset="0"/>
              </a:rPr>
              <a:t>Endpoints</a:t>
            </a:r>
            <a:endParaRPr lang="es-ES" altLang="fr-FR" sz="2400" b="1" dirty="0">
              <a:solidFill>
                <a:srgbClr val="CC3300"/>
              </a:solidFill>
              <a:latin typeface="Calibri" pitchFamily="34" charset="0"/>
            </a:endParaRP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Tx/>
              <a:buChar char="–"/>
            </a:pPr>
            <a:r>
              <a:rPr lang="es-ES" altLang="fr-FR" dirty="0">
                <a:solidFill>
                  <a:srgbClr val="000066"/>
                </a:solidFill>
              </a:rPr>
              <a:t>Primario: proporción de pacientes que mantienen CV &lt; 50 c/</a:t>
            </a:r>
            <a:r>
              <a:rPr lang="es-ES" altLang="fr-FR" dirty="0" err="1">
                <a:solidFill>
                  <a:srgbClr val="000066"/>
                </a:solidFill>
              </a:rPr>
              <a:t>mL</a:t>
            </a:r>
            <a:r>
              <a:rPr lang="es-ES" altLang="fr-FR" dirty="0">
                <a:solidFill>
                  <a:srgbClr val="000066"/>
                </a:solidFill>
              </a:rPr>
              <a:t> a S48 </a:t>
            </a:r>
            <a:br>
              <a:rPr lang="es-ES" altLang="fr-FR" dirty="0">
                <a:solidFill>
                  <a:srgbClr val="000066"/>
                </a:solidFill>
              </a:rPr>
            </a:br>
            <a:r>
              <a:rPr lang="es-ES" altLang="fr-FR" dirty="0">
                <a:solidFill>
                  <a:srgbClr val="000066"/>
                </a:solidFill>
              </a:rPr>
              <a:t>(ITT-E, </a:t>
            </a:r>
            <a:r>
              <a:rPr lang="es-ES" altLang="fr-FR" dirty="0" err="1">
                <a:solidFill>
                  <a:srgbClr val="000066"/>
                </a:solidFill>
              </a:rPr>
              <a:t>snapshot</a:t>
            </a:r>
            <a:r>
              <a:rPr lang="es-ES" altLang="fr-FR" dirty="0">
                <a:solidFill>
                  <a:srgbClr val="000066"/>
                </a:solidFill>
              </a:rPr>
              <a:t>) ; no inferioridad si el margen inferior de IC95% de dos colas para la diferencia = - 10%, poder: 90%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Tx/>
              <a:buChar char="–"/>
            </a:pPr>
            <a:r>
              <a:rPr lang="es-ES" altLang="fr-FR" dirty="0">
                <a:solidFill>
                  <a:srgbClr val="000066"/>
                </a:solidFill>
              </a:rPr>
              <a:t>Secundario: Cambio en el recuento de CD4, seguridad, cambios en lípidos, riñón, hueso y cardiovascular, desarrollo de resistencia, satisfacción con el tratamiento</a:t>
            </a:r>
            <a:endParaRPr lang="es-ES" altLang="fr-FR" b="1" dirty="0">
              <a:solidFill>
                <a:srgbClr val="000066"/>
              </a:solidFill>
            </a:endParaRPr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054259"/>
              </p:ext>
            </p:extLst>
          </p:nvPr>
        </p:nvGraphicFramePr>
        <p:xfrm>
          <a:off x="3707904" y="2517775"/>
          <a:ext cx="5031730" cy="525463"/>
        </p:xfrm>
        <a:graphic>
          <a:graphicData uri="http://schemas.openxmlformats.org/drawingml/2006/table">
            <a:tbl>
              <a:tblPr/>
              <a:tblGrid>
                <a:gridCol w="50317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Cambio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a DTG/ABC/3TC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313241"/>
              </p:ext>
            </p:extLst>
          </p:nvPr>
        </p:nvGraphicFramePr>
        <p:xfrm>
          <a:off x="3707904" y="3508375"/>
          <a:ext cx="2417390" cy="525463"/>
        </p:xfrm>
        <a:graphic>
          <a:graphicData uri="http://schemas.openxmlformats.org/drawingml/2006/table">
            <a:tbl>
              <a:tblPr/>
              <a:tblGrid>
                <a:gridCol w="24173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Continuar con actual régimen  ARV 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8209" name="Connecteur droit 66"/>
          <p:cNvCxnSpPr>
            <a:cxnSpLocks noChangeShapeType="1"/>
          </p:cNvCxnSpPr>
          <p:nvPr/>
        </p:nvCxnSpPr>
        <p:spPr bwMode="auto">
          <a:xfrm rot="5400000">
            <a:off x="2550419" y="2508101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210" name="Oval 170"/>
          <p:cNvSpPr>
            <a:spLocks noChangeArrowheads="1"/>
          </p:cNvSpPr>
          <p:nvPr/>
        </p:nvSpPr>
        <p:spPr bwMode="auto">
          <a:xfrm>
            <a:off x="1979712" y="1294457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ES" altLang="fr-FR" sz="1400" b="1" dirty="0" err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Randomización</a:t>
            </a:r>
            <a:endParaRPr lang="es-ES" altLang="fr-FR" sz="1400" b="1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pPr algn="ctr" defTabSz="914400"/>
            <a:r>
              <a:rPr lang="es-ES" altLang="fr-FR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algn="ctr" defTabSz="914400"/>
            <a:r>
              <a:rPr lang="es-ES" altLang="fr-FR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Open-</a:t>
            </a:r>
            <a:r>
              <a:rPr lang="es-ES" altLang="fr-FR" sz="1400" b="1" dirty="0" err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label</a:t>
            </a:r>
            <a:endParaRPr lang="es-ES" altLang="fr-FR" sz="1400" b="1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8211" name="AutoShape 162"/>
          <p:cNvSpPr>
            <a:spLocks noChangeArrowheads="1"/>
          </p:cNvSpPr>
          <p:nvPr/>
        </p:nvSpPr>
        <p:spPr bwMode="auto">
          <a:xfrm>
            <a:off x="138113" y="2651323"/>
            <a:ext cx="2417663" cy="119181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lIns="36000" rIns="36000" anchor="ctr">
            <a:spAutoFit/>
          </a:bodyPr>
          <a:lstStyle/>
          <a:p>
            <a:pPr algn="ctr" defTabSz="914400"/>
            <a:r>
              <a:rPr lang="es-ES" alt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 RNA &lt; 50 c/</a:t>
            </a:r>
            <a:r>
              <a:rPr lang="es-ES" altLang="fr-FR" sz="1600" b="1" dirty="0" err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mL</a:t>
            </a:r>
            <a:r>
              <a:rPr lang="es-ES" alt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 algn="ctr" defTabSz="914400"/>
            <a:r>
              <a:rPr lang="es-ES" alt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En TARV con 2 NRTI + IP/r o NNRTI o INSTI </a:t>
            </a:r>
          </a:p>
          <a:p>
            <a:pPr algn="ctr" defTabSz="914400"/>
            <a:r>
              <a:rPr lang="es-ES" alt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HLA-B*5701 negativo</a:t>
            </a:r>
          </a:p>
        </p:txBody>
      </p:sp>
      <p:cxnSp>
        <p:nvCxnSpPr>
          <p:cNvPr id="8212" name="AutoShape 60"/>
          <p:cNvCxnSpPr>
            <a:cxnSpLocks noChangeShapeType="1"/>
          </p:cNvCxnSpPr>
          <p:nvPr/>
        </p:nvCxnSpPr>
        <p:spPr bwMode="auto">
          <a:xfrm rot="10800000" flipH="1" flipV="1">
            <a:off x="3707905" y="2770188"/>
            <a:ext cx="1587" cy="993775"/>
          </a:xfrm>
          <a:prstGeom prst="bentConnector3">
            <a:avLst>
              <a:gd name="adj1" fmla="val -42481348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8213" name="Line 63"/>
          <p:cNvSpPr>
            <a:spLocks noChangeShapeType="1"/>
          </p:cNvSpPr>
          <p:nvPr/>
        </p:nvSpPr>
        <p:spPr bwMode="auto">
          <a:xfrm>
            <a:off x="2555776" y="3260725"/>
            <a:ext cx="46447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14" name="Rectangle 9"/>
          <p:cNvSpPr>
            <a:spLocks noChangeArrowheads="1"/>
          </p:cNvSpPr>
          <p:nvPr/>
        </p:nvSpPr>
        <p:spPr bwMode="auto">
          <a:xfrm>
            <a:off x="2915816" y="3789040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altLang="fr-FR" sz="1600" b="1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277</a:t>
            </a:r>
          </a:p>
        </p:txBody>
      </p:sp>
      <p:sp>
        <p:nvSpPr>
          <p:cNvPr id="8215" name="Rectangle 8"/>
          <p:cNvSpPr>
            <a:spLocks noChangeArrowheads="1"/>
          </p:cNvSpPr>
          <p:nvPr/>
        </p:nvSpPr>
        <p:spPr bwMode="auto">
          <a:xfrm>
            <a:off x="2915816" y="2443163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altLang="fr-FR" sz="1600" b="1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274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5868144" y="134076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defRPr/>
            </a:pPr>
            <a:r>
              <a:rPr lang="en-GB" altLang="fr-FR" sz="1600" b="1" dirty="0">
                <a:solidFill>
                  <a:srgbClr val="0066FF"/>
                </a:solidFill>
                <a:latin typeface="Calibri" pitchFamily="-65" charset="0"/>
                <a:cs typeface="+mn-cs"/>
              </a:rPr>
              <a:t>S24</a:t>
            </a:r>
            <a:endParaRPr lang="en-GB" altLang="fr-FR" sz="1600" dirty="0">
              <a:solidFill>
                <a:srgbClr val="0066FF"/>
              </a:solidFill>
              <a:latin typeface="Calibri" pitchFamily="-65" charset="0"/>
              <a:cs typeface="+mn-cs"/>
            </a:endParaRPr>
          </a:p>
        </p:txBody>
      </p:sp>
      <p:sp>
        <p:nvSpPr>
          <p:cNvPr id="8217" name="Line 172"/>
          <p:cNvSpPr>
            <a:spLocks noChangeShapeType="1"/>
          </p:cNvSpPr>
          <p:nvPr/>
        </p:nvSpPr>
        <p:spPr bwMode="auto">
          <a:xfrm>
            <a:off x="6150719" y="1916832"/>
            <a:ext cx="0" cy="211700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18" name="Line 172"/>
          <p:cNvSpPr>
            <a:spLocks noChangeShapeType="1"/>
          </p:cNvSpPr>
          <p:nvPr/>
        </p:nvSpPr>
        <p:spPr bwMode="auto">
          <a:xfrm>
            <a:off x="8739634" y="1916832"/>
            <a:ext cx="0" cy="211700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8460234" y="134076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defRPr/>
            </a:pPr>
            <a:r>
              <a:rPr lang="en-GB" altLang="fr-FR" sz="1600" b="1" dirty="0">
                <a:solidFill>
                  <a:srgbClr val="0066FF"/>
                </a:solidFill>
                <a:latin typeface="Calibri" pitchFamily="-65" charset="0"/>
                <a:cs typeface="+mn-cs"/>
              </a:rPr>
              <a:t>S48</a:t>
            </a:r>
            <a:endParaRPr lang="en-GB" altLang="fr-FR" sz="1600" dirty="0">
              <a:solidFill>
                <a:srgbClr val="0066FF"/>
              </a:solidFill>
              <a:latin typeface="Calibri" pitchFamily="-65" charset="0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/>
              <a:t>Estudio STRIIVING: cambio a DTG/ABC/3TC</a:t>
            </a:r>
          </a:p>
        </p:txBody>
      </p:sp>
      <p:graphicFrame>
        <p:nvGraphicFramePr>
          <p:cNvPr id="23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040977"/>
              </p:ext>
            </p:extLst>
          </p:nvPr>
        </p:nvGraphicFramePr>
        <p:xfrm>
          <a:off x="6156176" y="3501008"/>
          <a:ext cx="2583458" cy="525463"/>
        </p:xfrm>
        <a:graphic>
          <a:graphicData uri="http://schemas.openxmlformats.org/drawingml/2006/table">
            <a:tbl>
              <a:tblPr/>
              <a:tblGrid>
                <a:gridCol w="25834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Cambio a DTG/ABC/3TC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1" name="AutoShape 162"/>
          <p:cNvSpPr>
            <a:spLocks noChangeArrowheads="1"/>
          </p:cNvSpPr>
          <p:nvPr/>
        </p:nvSpPr>
        <p:spPr bwMode="auto">
          <a:xfrm>
            <a:off x="-2" y="6605389"/>
            <a:ext cx="106680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STRIIVING</a:t>
            </a:r>
          </a:p>
        </p:txBody>
      </p:sp>
      <p:sp>
        <p:nvSpPr>
          <p:cNvPr id="24" name="ZoneTexte 69"/>
          <p:cNvSpPr txBox="1">
            <a:spLocks noChangeArrowheads="1"/>
          </p:cNvSpPr>
          <p:nvPr/>
        </p:nvSpPr>
        <p:spPr bwMode="auto">
          <a:xfrm>
            <a:off x="5995256" y="6582618"/>
            <a:ext cx="31418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Trottier</a:t>
            </a:r>
            <a:r>
              <a:rPr lang="de-DE" sz="1200" i="1" dirty="0">
                <a:solidFill>
                  <a:srgbClr val="CC0000"/>
                </a:solidFill>
              </a:rPr>
              <a:t> B. </a:t>
            </a:r>
            <a:r>
              <a:rPr lang="de-DE" sz="1200" i="1" dirty="0" err="1">
                <a:solidFill>
                  <a:srgbClr val="CC0000"/>
                </a:solidFill>
              </a:rPr>
              <a:t>Antivir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Ther</a:t>
            </a:r>
            <a:r>
              <a:rPr lang="de-DE" sz="1200" i="1" dirty="0">
                <a:solidFill>
                  <a:srgbClr val="CC0000"/>
                </a:solidFill>
              </a:rPr>
              <a:t>. 2017;22(4):295-305.</a:t>
            </a:r>
            <a:endParaRPr lang="en-US" sz="1200" i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/>
              <a:t>Estudio STRIIVING: cambio a DTG/ABC/3TC</a:t>
            </a:r>
          </a:p>
        </p:txBody>
      </p:sp>
      <p:graphicFrame>
        <p:nvGraphicFramePr>
          <p:cNvPr id="7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4102688"/>
              </p:ext>
            </p:extLst>
          </p:nvPr>
        </p:nvGraphicFramePr>
        <p:xfrm>
          <a:off x="183684" y="1623448"/>
          <a:ext cx="8762359" cy="4896192"/>
        </p:xfrm>
        <a:graphic>
          <a:graphicData uri="http://schemas.openxmlformats.org/drawingml/2006/table">
            <a:tbl>
              <a:tblPr/>
              <a:tblGrid>
                <a:gridCol w="37769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588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266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461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274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Continuación del actual esquema ARV (cambio diferido)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277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54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Edad mediana, años 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45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47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54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Mujer, 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54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Coinfección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hepatitis B / hepatitis C, 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 / 8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 / 5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54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Tiempo en TARV, mediana meses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55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51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54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Recuento de CD4 (/mm</a:t>
                      </a:r>
                      <a:r>
                        <a:rPr kumimoji="0" lang="es-ES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), mediana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618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597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54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TARV a la 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randomización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, 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549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IP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43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42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549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NNRTI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31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31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549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INSTI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26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27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549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TDF/FTC (INTR de soporte)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76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79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0919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Discontinuación,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S0-S24 / S24-S48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Por eventos adversos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Por desviación del protocolo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Por otras razones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36 / 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 / 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15 / 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 / 9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32 / 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 /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17 /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15 / 9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10312" name="Text Box 2"/>
          <p:cNvSpPr txBox="1">
            <a:spLocks noChangeArrowheads="1"/>
          </p:cNvSpPr>
          <p:nvPr/>
        </p:nvSpPr>
        <p:spPr bwMode="auto">
          <a:xfrm>
            <a:off x="1129469" y="1167135"/>
            <a:ext cx="68707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" altLang="fr-FR" sz="2400" b="1" dirty="0">
                <a:solidFill>
                  <a:srgbClr val="CC3300"/>
                </a:solidFill>
                <a:latin typeface="Calibri" pitchFamily="34" charset="0"/>
              </a:rPr>
              <a:t>Características basales y disposición de los pacientes</a:t>
            </a: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-2" y="6605389"/>
            <a:ext cx="106680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STRIIVING</a:t>
            </a: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5995256" y="6582618"/>
            <a:ext cx="31418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Trottier</a:t>
            </a:r>
            <a:r>
              <a:rPr lang="de-DE" sz="1200" i="1" dirty="0">
                <a:solidFill>
                  <a:srgbClr val="CC0000"/>
                </a:solidFill>
              </a:rPr>
              <a:t> B. </a:t>
            </a:r>
            <a:r>
              <a:rPr lang="de-DE" sz="1200" i="1" dirty="0" err="1">
                <a:solidFill>
                  <a:srgbClr val="CC0000"/>
                </a:solidFill>
              </a:rPr>
              <a:t>Antivir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Ther</a:t>
            </a:r>
            <a:r>
              <a:rPr lang="de-DE" sz="1200" i="1" dirty="0">
                <a:solidFill>
                  <a:srgbClr val="CC0000"/>
                </a:solidFill>
              </a:rPr>
              <a:t>. 2017;22(4):295-305.</a:t>
            </a:r>
            <a:endParaRPr lang="en-US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Text Box 2"/>
          <p:cNvSpPr txBox="1">
            <a:spLocks noChangeArrowheads="1"/>
          </p:cNvSpPr>
          <p:nvPr/>
        </p:nvSpPr>
        <p:spPr bwMode="auto">
          <a:xfrm>
            <a:off x="2821980" y="1200906"/>
            <a:ext cx="3692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HIV RNA &lt; 50 c/</a:t>
            </a:r>
            <a:r>
              <a:rPr lang="fr-FR" sz="2400" b="1" dirty="0" err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mL</a:t>
            </a: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 (</a:t>
            </a:r>
            <a:r>
              <a:rPr lang="fr-FR" sz="2400" b="1" dirty="0" err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ITT-e</a:t>
            </a: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)</a:t>
            </a:r>
          </a:p>
        </p:txBody>
      </p:sp>
      <p:sp>
        <p:nvSpPr>
          <p:cNvPr id="53" name="AutoShape 162"/>
          <p:cNvSpPr>
            <a:spLocks noChangeArrowheads="1"/>
          </p:cNvSpPr>
          <p:nvPr/>
        </p:nvSpPr>
        <p:spPr bwMode="auto">
          <a:xfrm>
            <a:off x="-2" y="6605389"/>
            <a:ext cx="106680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STRIIVING</a:t>
            </a:r>
          </a:p>
        </p:txBody>
      </p:sp>
      <p:sp>
        <p:nvSpPr>
          <p:cNvPr id="54" name="ZoneTexte 69"/>
          <p:cNvSpPr txBox="1">
            <a:spLocks noChangeArrowheads="1"/>
          </p:cNvSpPr>
          <p:nvPr/>
        </p:nvSpPr>
        <p:spPr bwMode="auto">
          <a:xfrm>
            <a:off x="5995256" y="6582618"/>
            <a:ext cx="31418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Trottier</a:t>
            </a:r>
            <a:r>
              <a:rPr lang="de-DE" sz="1200" i="1" dirty="0">
                <a:solidFill>
                  <a:srgbClr val="CC0000"/>
                </a:solidFill>
              </a:rPr>
              <a:t> B. </a:t>
            </a:r>
            <a:r>
              <a:rPr lang="de-DE" sz="1200" i="1" dirty="0" err="1">
                <a:solidFill>
                  <a:srgbClr val="CC0000"/>
                </a:solidFill>
              </a:rPr>
              <a:t>Antivir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Ther</a:t>
            </a:r>
            <a:r>
              <a:rPr lang="de-DE" sz="1200" i="1" dirty="0">
                <a:solidFill>
                  <a:srgbClr val="CC0000"/>
                </a:solidFill>
              </a:rPr>
              <a:t>. 2017;22(4):295-305.</a:t>
            </a:r>
            <a:endParaRPr lang="fr-FR" sz="1200" i="1" dirty="0">
              <a:solidFill>
                <a:srgbClr val="CC0000"/>
              </a:solidFill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536410" y="1662571"/>
            <a:ext cx="8140046" cy="3756269"/>
            <a:chOff x="536410" y="1700808"/>
            <a:chExt cx="8140046" cy="3756269"/>
          </a:xfrm>
        </p:grpSpPr>
        <p:sp>
          <p:nvSpPr>
            <p:cNvPr id="2064" name="Rectangle 4"/>
            <p:cNvSpPr>
              <a:spLocks noChangeArrowheads="1"/>
            </p:cNvSpPr>
            <p:nvPr/>
          </p:nvSpPr>
          <p:spPr bwMode="auto">
            <a:xfrm>
              <a:off x="4376733" y="3782250"/>
              <a:ext cx="375103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s-ES" sz="1100" dirty="0">
                  <a:solidFill>
                    <a:srgbClr val="000066"/>
                  </a:solidFill>
                </a:rPr>
                <a:t>* Análisis restringido a pacientes con cambio diferido</a:t>
              </a:r>
            </a:p>
          </p:txBody>
        </p:sp>
        <p:sp>
          <p:nvSpPr>
            <p:cNvPr id="2079" name="Rectangle 39"/>
            <p:cNvSpPr>
              <a:spLocks noChangeArrowheads="1"/>
            </p:cNvSpPr>
            <p:nvPr/>
          </p:nvSpPr>
          <p:spPr bwMode="auto">
            <a:xfrm>
              <a:off x="1752651" y="2461110"/>
              <a:ext cx="467999" cy="2911910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2080" name="Rectangle 41"/>
            <p:cNvSpPr>
              <a:spLocks noChangeArrowheads="1"/>
            </p:cNvSpPr>
            <p:nvPr/>
          </p:nvSpPr>
          <p:spPr bwMode="auto">
            <a:xfrm>
              <a:off x="4200923" y="5346992"/>
              <a:ext cx="467999" cy="2587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2081" name="Rectangle 43"/>
            <p:cNvSpPr>
              <a:spLocks noChangeArrowheads="1"/>
            </p:cNvSpPr>
            <p:nvPr/>
          </p:nvSpPr>
          <p:spPr bwMode="auto">
            <a:xfrm>
              <a:off x="6721203" y="5045323"/>
              <a:ext cx="467999" cy="327698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2082" name="Rectangle 45"/>
            <p:cNvSpPr>
              <a:spLocks noChangeArrowheads="1"/>
            </p:cNvSpPr>
            <p:nvPr/>
          </p:nvSpPr>
          <p:spPr bwMode="auto">
            <a:xfrm>
              <a:off x="2256707" y="2602596"/>
              <a:ext cx="467999" cy="2770424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2083" name="Rectangle 47"/>
            <p:cNvSpPr>
              <a:spLocks noChangeArrowheads="1"/>
            </p:cNvSpPr>
            <p:nvPr/>
          </p:nvSpPr>
          <p:spPr bwMode="auto">
            <a:xfrm>
              <a:off x="4704979" y="5336863"/>
              <a:ext cx="467999" cy="36000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2084" name="Rectangle 49"/>
            <p:cNvSpPr>
              <a:spLocks noChangeArrowheads="1"/>
            </p:cNvSpPr>
            <p:nvPr/>
          </p:nvSpPr>
          <p:spPr bwMode="auto">
            <a:xfrm>
              <a:off x="7229690" y="4818936"/>
              <a:ext cx="467999" cy="554085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2085" name="Rectangle 51"/>
            <p:cNvSpPr>
              <a:spLocks noChangeArrowheads="1"/>
            </p:cNvSpPr>
            <p:nvPr/>
          </p:nvSpPr>
          <p:spPr bwMode="auto">
            <a:xfrm>
              <a:off x="2760763" y="2309258"/>
              <a:ext cx="467999" cy="3063762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2086" name="Rectangle 53"/>
            <p:cNvSpPr>
              <a:spLocks noChangeArrowheads="1"/>
            </p:cNvSpPr>
            <p:nvPr/>
          </p:nvSpPr>
          <p:spPr bwMode="auto">
            <a:xfrm>
              <a:off x="5203564" y="5336863"/>
              <a:ext cx="467999" cy="36000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2087" name="Rectangle 55"/>
            <p:cNvSpPr>
              <a:spLocks noChangeArrowheads="1"/>
            </p:cNvSpPr>
            <p:nvPr/>
          </p:nvSpPr>
          <p:spPr bwMode="auto">
            <a:xfrm>
              <a:off x="7729315" y="5144868"/>
              <a:ext cx="467999" cy="228153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2092" name="Rectangle 61"/>
            <p:cNvSpPr>
              <a:spLocks noChangeArrowheads="1"/>
            </p:cNvSpPr>
            <p:nvPr/>
          </p:nvSpPr>
          <p:spPr bwMode="auto">
            <a:xfrm>
              <a:off x="1402393" y="2340516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85</a:t>
              </a:r>
              <a:endParaRPr lang="fr-FR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093" name="Rectangle 62"/>
            <p:cNvSpPr>
              <a:spLocks noChangeArrowheads="1"/>
            </p:cNvSpPr>
            <p:nvPr/>
          </p:nvSpPr>
          <p:spPr bwMode="auto">
            <a:xfrm>
              <a:off x="3858310" y="5146680"/>
              <a:ext cx="785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1</a:t>
              </a:r>
              <a:endParaRPr lang="fr-FR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094" name="Rectangle 63"/>
            <p:cNvSpPr>
              <a:spLocks noChangeArrowheads="1"/>
            </p:cNvSpPr>
            <p:nvPr/>
          </p:nvSpPr>
          <p:spPr bwMode="auto">
            <a:xfrm>
              <a:off x="6357030" y="4718735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14</a:t>
              </a:r>
              <a:endParaRPr lang="fr-FR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095" name="Rectangle 64"/>
            <p:cNvSpPr>
              <a:spLocks noChangeArrowheads="1"/>
            </p:cNvSpPr>
            <p:nvPr/>
          </p:nvSpPr>
          <p:spPr bwMode="auto">
            <a:xfrm>
              <a:off x="1917179" y="2265641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88</a:t>
              </a:r>
              <a:endParaRPr lang="fr-FR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096" name="Rectangle 65"/>
            <p:cNvSpPr>
              <a:spLocks noChangeArrowheads="1"/>
            </p:cNvSpPr>
            <p:nvPr/>
          </p:nvSpPr>
          <p:spPr bwMode="auto">
            <a:xfrm>
              <a:off x="4366388" y="5146680"/>
              <a:ext cx="785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1</a:t>
              </a:r>
              <a:endParaRPr lang="fr-FR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097" name="Rectangle 66"/>
            <p:cNvSpPr>
              <a:spLocks noChangeArrowheads="1"/>
            </p:cNvSpPr>
            <p:nvPr/>
          </p:nvSpPr>
          <p:spPr bwMode="auto">
            <a:xfrm>
              <a:off x="6889411" y="4850964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10</a:t>
              </a:r>
              <a:endParaRPr lang="fr-FR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098" name="Rectangle 67"/>
            <p:cNvSpPr>
              <a:spLocks noChangeArrowheads="1"/>
            </p:cNvSpPr>
            <p:nvPr/>
          </p:nvSpPr>
          <p:spPr bwMode="auto">
            <a:xfrm>
              <a:off x="2409170" y="2411668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83</a:t>
              </a:r>
              <a:endParaRPr lang="fr-FR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099" name="Rectangle 68"/>
            <p:cNvSpPr>
              <a:spLocks noChangeArrowheads="1"/>
            </p:cNvSpPr>
            <p:nvPr/>
          </p:nvSpPr>
          <p:spPr bwMode="auto">
            <a:xfrm>
              <a:off x="4817363" y="5146680"/>
              <a:ext cx="19075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&lt; 1</a:t>
              </a:r>
              <a:endParaRPr lang="fr-FR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00" name="Rectangle 69"/>
            <p:cNvSpPr>
              <a:spLocks noChangeArrowheads="1"/>
            </p:cNvSpPr>
            <p:nvPr/>
          </p:nvSpPr>
          <p:spPr bwMode="auto">
            <a:xfrm>
              <a:off x="7376905" y="4629426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17</a:t>
              </a:r>
              <a:endParaRPr lang="fr-FR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01" name="Rectangle 70"/>
            <p:cNvSpPr>
              <a:spLocks noChangeArrowheads="1"/>
            </p:cNvSpPr>
            <p:nvPr/>
          </p:nvSpPr>
          <p:spPr bwMode="auto">
            <a:xfrm>
              <a:off x="2933229" y="2114158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92</a:t>
              </a:r>
              <a:endParaRPr lang="fr-FR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02" name="Rectangle 71"/>
            <p:cNvSpPr>
              <a:spLocks noChangeArrowheads="1"/>
            </p:cNvSpPr>
            <p:nvPr/>
          </p:nvSpPr>
          <p:spPr bwMode="auto">
            <a:xfrm>
              <a:off x="5323164" y="5146680"/>
              <a:ext cx="19075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&lt; 1</a:t>
              </a:r>
              <a:endParaRPr lang="fr-FR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03" name="Rectangle 72"/>
            <p:cNvSpPr>
              <a:spLocks noChangeArrowheads="1"/>
            </p:cNvSpPr>
            <p:nvPr/>
          </p:nvSpPr>
          <p:spPr bwMode="auto">
            <a:xfrm>
              <a:off x="7935593" y="4940646"/>
              <a:ext cx="785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7</a:t>
              </a:r>
              <a:endParaRPr lang="fr-FR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04" name="Rectangle 73"/>
            <p:cNvSpPr>
              <a:spLocks noChangeArrowheads="1"/>
            </p:cNvSpPr>
            <p:nvPr/>
          </p:nvSpPr>
          <p:spPr bwMode="auto">
            <a:xfrm>
              <a:off x="704685" y="5272411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</a:rPr>
                <a:t>0</a:t>
              </a:r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2105" name="Rectangle 74"/>
            <p:cNvSpPr>
              <a:spLocks noChangeArrowheads="1"/>
            </p:cNvSpPr>
            <p:nvPr/>
          </p:nvSpPr>
          <p:spPr bwMode="auto">
            <a:xfrm>
              <a:off x="620548" y="4609829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</a:rPr>
                <a:t>20</a:t>
              </a:r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2106" name="Rectangle 75"/>
            <p:cNvSpPr>
              <a:spLocks noChangeArrowheads="1"/>
            </p:cNvSpPr>
            <p:nvPr/>
          </p:nvSpPr>
          <p:spPr bwMode="auto">
            <a:xfrm>
              <a:off x="620548" y="3947248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</a:rPr>
                <a:t>40</a:t>
              </a:r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2107" name="Rectangle 76"/>
            <p:cNvSpPr>
              <a:spLocks noChangeArrowheads="1"/>
            </p:cNvSpPr>
            <p:nvPr/>
          </p:nvSpPr>
          <p:spPr bwMode="auto">
            <a:xfrm>
              <a:off x="620548" y="3284666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</a:rPr>
                <a:t>60</a:t>
              </a:r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2108" name="Rectangle 77"/>
            <p:cNvSpPr>
              <a:spLocks noChangeArrowheads="1"/>
            </p:cNvSpPr>
            <p:nvPr/>
          </p:nvSpPr>
          <p:spPr bwMode="auto">
            <a:xfrm>
              <a:off x="620548" y="262208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</a:rPr>
                <a:t>80</a:t>
              </a:r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2109" name="Rectangle 78"/>
            <p:cNvSpPr>
              <a:spLocks noChangeArrowheads="1"/>
            </p:cNvSpPr>
            <p:nvPr/>
          </p:nvSpPr>
          <p:spPr bwMode="auto">
            <a:xfrm>
              <a:off x="536410" y="1959502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</a:rPr>
                <a:t>100</a:t>
              </a:r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2110" name="ZoneTexte 2"/>
            <p:cNvSpPr txBox="1">
              <a:spLocks noChangeArrowheads="1"/>
            </p:cNvSpPr>
            <p:nvPr/>
          </p:nvSpPr>
          <p:spPr bwMode="auto">
            <a:xfrm>
              <a:off x="736576" y="1700808"/>
              <a:ext cx="344966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55" name="Rectangle 39"/>
            <p:cNvSpPr>
              <a:spLocks noChangeArrowheads="1"/>
            </p:cNvSpPr>
            <p:nvPr/>
          </p:nvSpPr>
          <p:spPr bwMode="auto">
            <a:xfrm>
              <a:off x="1248595" y="2529020"/>
              <a:ext cx="467999" cy="2844000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56" name="Rectangle 41"/>
            <p:cNvSpPr>
              <a:spLocks noChangeArrowheads="1"/>
            </p:cNvSpPr>
            <p:nvPr/>
          </p:nvSpPr>
          <p:spPr bwMode="auto">
            <a:xfrm>
              <a:off x="3696867" y="5346992"/>
              <a:ext cx="467999" cy="25871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57" name="Rectangle 43"/>
            <p:cNvSpPr>
              <a:spLocks noChangeArrowheads="1"/>
            </p:cNvSpPr>
            <p:nvPr/>
          </p:nvSpPr>
          <p:spPr bwMode="auto">
            <a:xfrm>
              <a:off x="6217147" y="4905021"/>
              <a:ext cx="467999" cy="467999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dirty="0">
                <a:solidFill>
                  <a:srgbClr val="000066"/>
                </a:solidFill>
              </a:endParaRPr>
            </a:p>
          </p:txBody>
        </p:sp>
        <p:cxnSp>
          <p:nvCxnSpPr>
            <p:cNvPr id="70" name="Connecteur droit 69"/>
            <p:cNvCxnSpPr/>
            <p:nvPr/>
          </p:nvCxnSpPr>
          <p:spPr bwMode="auto">
            <a:xfrm>
              <a:off x="814021" y="5366829"/>
              <a:ext cx="786243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Connecteur droit 70"/>
            <p:cNvCxnSpPr/>
            <p:nvPr/>
          </p:nvCxnSpPr>
          <p:spPr bwMode="auto">
            <a:xfrm flipV="1">
              <a:off x="893486" y="2063426"/>
              <a:ext cx="0" cy="33078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Connecteur droit 71"/>
            <p:cNvCxnSpPr/>
            <p:nvPr/>
          </p:nvCxnSpPr>
          <p:spPr bwMode="auto">
            <a:xfrm>
              <a:off x="814021" y="4712854"/>
              <a:ext cx="8403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Connecteur droit 72"/>
            <p:cNvCxnSpPr/>
            <p:nvPr/>
          </p:nvCxnSpPr>
          <p:spPr bwMode="auto">
            <a:xfrm>
              <a:off x="814021" y="4049170"/>
              <a:ext cx="8403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Connecteur droit 73"/>
            <p:cNvCxnSpPr/>
            <p:nvPr/>
          </p:nvCxnSpPr>
          <p:spPr bwMode="auto">
            <a:xfrm>
              <a:off x="814021" y="3385486"/>
              <a:ext cx="8403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Connecteur droit 74"/>
            <p:cNvCxnSpPr/>
            <p:nvPr/>
          </p:nvCxnSpPr>
          <p:spPr bwMode="auto">
            <a:xfrm>
              <a:off x="814021" y="2729422"/>
              <a:ext cx="8403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Connecteur droit 75"/>
            <p:cNvCxnSpPr/>
            <p:nvPr/>
          </p:nvCxnSpPr>
          <p:spPr bwMode="auto">
            <a:xfrm>
              <a:off x="814021" y="2065738"/>
              <a:ext cx="8403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0" name="AutoShape 165"/>
          <p:cNvSpPr>
            <a:spLocks noChangeArrowheads="1"/>
          </p:cNvSpPr>
          <p:nvPr/>
        </p:nvSpPr>
        <p:spPr bwMode="auto">
          <a:xfrm>
            <a:off x="4380080" y="1755253"/>
            <a:ext cx="2938385" cy="186264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es-ES" sz="2800" dirty="0">
              <a:solidFill>
                <a:srgbClr val="000066"/>
              </a:solidFill>
            </a:endParaRPr>
          </a:p>
        </p:txBody>
      </p:sp>
      <p:sp>
        <p:nvSpPr>
          <p:cNvPr id="61" name="Rectangle 48"/>
          <p:cNvSpPr>
            <a:spLocks/>
          </p:cNvSpPr>
          <p:nvPr/>
        </p:nvSpPr>
        <p:spPr bwMode="auto">
          <a:xfrm>
            <a:off x="4523364" y="1951042"/>
            <a:ext cx="107950" cy="97734"/>
          </a:xfrm>
          <a:prstGeom prst="rect">
            <a:avLst/>
          </a:prstGeom>
          <a:solidFill>
            <a:srgbClr val="000066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sz="2400" dirty="0">
              <a:solidFill>
                <a:srgbClr val="000066"/>
              </a:solidFill>
            </a:endParaRPr>
          </a:p>
        </p:txBody>
      </p:sp>
      <p:sp>
        <p:nvSpPr>
          <p:cNvPr id="62" name="Rectangle 49"/>
          <p:cNvSpPr>
            <a:spLocks/>
          </p:cNvSpPr>
          <p:nvPr/>
        </p:nvSpPr>
        <p:spPr bwMode="auto">
          <a:xfrm>
            <a:off x="4523364" y="2446391"/>
            <a:ext cx="107950" cy="97734"/>
          </a:xfrm>
          <a:prstGeom prst="rect">
            <a:avLst/>
          </a:prstGeom>
          <a:solidFill>
            <a:srgbClr val="FF66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sz="2400" dirty="0">
              <a:solidFill>
                <a:srgbClr val="000066"/>
              </a:solidFill>
            </a:endParaRPr>
          </a:p>
        </p:txBody>
      </p:sp>
      <p:sp>
        <p:nvSpPr>
          <p:cNvPr id="63" name="Rectangle 50"/>
          <p:cNvSpPr>
            <a:spLocks/>
          </p:cNvSpPr>
          <p:nvPr/>
        </p:nvSpPr>
        <p:spPr bwMode="auto">
          <a:xfrm>
            <a:off x="4523364" y="2776684"/>
            <a:ext cx="107950" cy="97734"/>
          </a:xfrm>
          <a:prstGeom prst="rect">
            <a:avLst/>
          </a:prstGeom>
          <a:solidFill>
            <a:srgbClr val="00B0F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sz="2400" dirty="0">
              <a:solidFill>
                <a:srgbClr val="000066"/>
              </a:solidFill>
            </a:endParaRPr>
          </a:p>
        </p:txBody>
      </p:sp>
      <p:sp>
        <p:nvSpPr>
          <p:cNvPr id="64" name="Rectangle 51"/>
          <p:cNvSpPr>
            <a:spLocks/>
          </p:cNvSpPr>
          <p:nvPr/>
        </p:nvSpPr>
        <p:spPr bwMode="auto">
          <a:xfrm>
            <a:off x="4523364" y="3243624"/>
            <a:ext cx="107950" cy="97734"/>
          </a:xfrm>
          <a:prstGeom prst="rect">
            <a:avLst/>
          </a:prstGeom>
          <a:solidFill>
            <a:srgbClr val="FFC0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sz="2400" dirty="0">
              <a:solidFill>
                <a:srgbClr val="000066"/>
              </a:solidFill>
            </a:endParaRPr>
          </a:p>
        </p:txBody>
      </p:sp>
      <p:sp>
        <p:nvSpPr>
          <p:cNvPr id="65" name="ZoneTexte 52"/>
          <p:cNvSpPr txBox="1">
            <a:spLocks noChangeArrowheads="1"/>
          </p:cNvSpPr>
          <p:nvPr/>
        </p:nvSpPr>
        <p:spPr bwMode="auto">
          <a:xfrm>
            <a:off x="4636076" y="1860841"/>
            <a:ext cx="24644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+mj-lt"/>
              </a:rPr>
              <a:t>DTG/ABC/3TC</a:t>
            </a:r>
          </a:p>
          <a:p>
            <a:r>
              <a:rPr lang="es-ES" sz="1200" b="1" dirty="0">
                <a:solidFill>
                  <a:srgbClr val="333399"/>
                </a:solidFill>
                <a:latin typeface="+mj-lt"/>
              </a:rPr>
              <a:t>Cambio</a:t>
            </a:r>
            <a:r>
              <a:rPr lang="fr-FR" sz="1200" b="1" dirty="0">
                <a:solidFill>
                  <a:srgbClr val="333399"/>
                </a:solidFill>
                <a:latin typeface="+mj-lt"/>
              </a:rPr>
              <a:t> </a:t>
            </a:r>
            <a:r>
              <a:rPr lang="es-ES" sz="1200" b="1" dirty="0">
                <a:solidFill>
                  <a:srgbClr val="333399"/>
                </a:solidFill>
                <a:latin typeface="+mj-lt"/>
              </a:rPr>
              <a:t>inmediato</a:t>
            </a:r>
            <a:r>
              <a:rPr lang="fr-FR" sz="1200" b="1" dirty="0">
                <a:solidFill>
                  <a:srgbClr val="333399"/>
                </a:solidFill>
                <a:latin typeface="+mj-lt"/>
              </a:rPr>
              <a:t> D1-S24 (N = 275)</a:t>
            </a:r>
          </a:p>
        </p:txBody>
      </p:sp>
      <p:sp>
        <p:nvSpPr>
          <p:cNvPr id="66" name="ZoneTexte 53"/>
          <p:cNvSpPr txBox="1">
            <a:spLocks noChangeArrowheads="1"/>
          </p:cNvSpPr>
          <p:nvPr/>
        </p:nvSpPr>
        <p:spPr bwMode="auto">
          <a:xfrm>
            <a:off x="4636076" y="2355317"/>
            <a:ext cx="24801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b="1" dirty="0">
                <a:solidFill>
                  <a:srgbClr val="333399"/>
                </a:solidFill>
                <a:latin typeface="+mj-lt"/>
              </a:rPr>
              <a:t>Continuación </a:t>
            </a:r>
            <a:r>
              <a:rPr lang="es-ES" sz="1200" b="1" dirty="0" err="1">
                <a:solidFill>
                  <a:srgbClr val="333399"/>
                </a:solidFill>
                <a:latin typeface="+mj-lt"/>
              </a:rPr>
              <a:t>cART</a:t>
            </a:r>
            <a:r>
              <a:rPr lang="es-ES" sz="1200" b="1" dirty="0">
                <a:solidFill>
                  <a:srgbClr val="333399"/>
                </a:solidFill>
                <a:latin typeface="+mj-lt"/>
              </a:rPr>
              <a:t> D1-S24 (N = 278)</a:t>
            </a:r>
          </a:p>
        </p:txBody>
      </p:sp>
      <p:sp>
        <p:nvSpPr>
          <p:cNvPr id="67" name="ZoneTexte 54"/>
          <p:cNvSpPr txBox="1">
            <a:spLocks noChangeArrowheads="1"/>
          </p:cNvSpPr>
          <p:nvPr/>
        </p:nvSpPr>
        <p:spPr bwMode="auto">
          <a:xfrm>
            <a:off x="4636076" y="2677306"/>
            <a:ext cx="24997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b="1" dirty="0">
                <a:solidFill>
                  <a:srgbClr val="333399"/>
                </a:solidFill>
                <a:latin typeface="+mj-lt"/>
              </a:rPr>
              <a:t>DTG/ABC/3TC</a:t>
            </a:r>
          </a:p>
          <a:p>
            <a:r>
              <a:rPr lang="es-ES" sz="1200" b="1" dirty="0">
                <a:solidFill>
                  <a:srgbClr val="333399"/>
                </a:solidFill>
                <a:latin typeface="+mj-lt"/>
              </a:rPr>
              <a:t>Cambio inmediato D1-S48  (N = 275)</a:t>
            </a:r>
          </a:p>
        </p:txBody>
      </p:sp>
      <p:sp>
        <p:nvSpPr>
          <p:cNvPr id="68" name="ZoneTexte 55"/>
          <p:cNvSpPr txBox="1">
            <a:spLocks noChangeArrowheads="1"/>
          </p:cNvSpPr>
          <p:nvPr/>
        </p:nvSpPr>
        <p:spPr bwMode="auto">
          <a:xfrm>
            <a:off x="4636076" y="3143262"/>
            <a:ext cx="25143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b="1" dirty="0">
                <a:solidFill>
                  <a:srgbClr val="333399"/>
                </a:solidFill>
                <a:latin typeface="+mj-lt"/>
              </a:rPr>
              <a:t>DTG/ABC/3TC</a:t>
            </a:r>
          </a:p>
          <a:p>
            <a:r>
              <a:rPr lang="es-ES" sz="1200" b="1" dirty="0">
                <a:solidFill>
                  <a:srgbClr val="333399"/>
                </a:solidFill>
                <a:latin typeface="+mj-lt"/>
              </a:rPr>
              <a:t>Cambio diferido S24-S48 (N = 244 *) </a:t>
            </a:r>
          </a:p>
        </p:txBody>
      </p:sp>
      <p:sp>
        <p:nvSpPr>
          <p:cNvPr id="69" name="Espace réservé du contenu 2"/>
          <p:cNvSpPr txBox="1">
            <a:spLocks/>
          </p:cNvSpPr>
          <p:nvPr/>
        </p:nvSpPr>
        <p:spPr bwMode="auto">
          <a:xfrm>
            <a:off x="264641" y="5733256"/>
            <a:ext cx="8843863" cy="69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/>
            <a:r>
              <a:rPr lang="es-ES" sz="1600" kern="0" dirty="0">
                <a:solidFill>
                  <a:srgbClr val="000066"/>
                </a:solidFill>
              </a:rPr>
              <a:t>Ningún sujeto tuvo fallo virológico definido por protocolo en ninguna rama del estudio ; </a:t>
            </a:r>
            <a:br>
              <a:rPr lang="es-ES" sz="1600" kern="0" dirty="0">
                <a:solidFill>
                  <a:srgbClr val="000066"/>
                </a:solidFill>
              </a:rPr>
            </a:br>
            <a:r>
              <a:rPr lang="es-ES" sz="1600" kern="0" dirty="0">
                <a:solidFill>
                  <a:srgbClr val="000066"/>
                </a:solidFill>
              </a:rPr>
              <a:t>4 pacientes con CV &gt; 50 c/</a:t>
            </a:r>
            <a:r>
              <a:rPr lang="es-ES" sz="1600" kern="0" dirty="0" err="1">
                <a:solidFill>
                  <a:srgbClr val="000066"/>
                </a:solidFill>
              </a:rPr>
              <a:t>mL</a:t>
            </a:r>
            <a:r>
              <a:rPr lang="es-ES" sz="1600" kern="0" dirty="0">
                <a:solidFill>
                  <a:srgbClr val="000066"/>
                </a:solidFill>
              </a:rPr>
              <a:t> a S48 (1 cambio temprano, 3 cambio diferido) ; </a:t>
            </a:r>
            <a:br>
              <a:rPr lang="es-ES" sz="1600" kern="0" dirty="0">
                <a:solidFill>
                  <a:srgbClr val="000066"/>
                </a:solidFill>
              </a:rPr>
            </a:br>
            <a:r>
              <a:rPr lang="es-ES" sz="1600" kern="0" dirty="0">
                <a:solidFill>
                  <a:srgbClr val="000066"/>
                </a:solidFill>
              </a:rPr>
              <a:t>todos </a:t>
            </a:r>
            <a:r>
              <a:rPr lang="es-ES" sz="1600" kern="0" dirty="0" err="1">
                <a:solidFill>
                  <a:srgbClr val="000066"/>
                </a:solidFill>
              </a:rPr>
              <a:t>resuprimieron</a:t>
            </a:r>
            <a:r>
              <a:rPr lang="es-ES" sz="1600" kern="0" dirty="0">
                <a:solidFill>
                  <a:srgbClr val="000066"/>
                </a:solidFill>
              </a:rPr>
              <a:t> a CV &lt; 50 c/</a:t>
            </a:r>
            <a:r>
              <a:rPr lang="es-ES" sz="1600" kern="0" dirty="0" err="1">
                <a:solidFill>
                  <a:srgbClr val="000066"/>
                </a:solidFill>
              </a:rPr>
              <a:t>mL</a:t>
            </a:r>
            <a:endParaRPr lang="es-ES" sz="1600" kern="0" dirty="0"/>
          </a:p>
        </p:txBody>
      </p:sp>
      <p:sp>
        <p:nvSpPr>
          <p:cNvPr id="78" name="ZoneTexte 56"/>
          <p:cNvSpPr txBox="1">
            <a:spLocks noChangeArrowheads="1"/>
          </p:cNvSpPr>
          <p:nvPr/>
        </p:nvSpPr>
        <p:spPr bwMode="auto">
          <a:xfrm>
            <a:off x="1454971" y="5394302"/>
            <a:ext cx="15313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1400" b="1" dirty="0" err="1">
                <a:solidFill>
                  <a:srgbClr val="000066"/>
                </a:solidFill>
              </a:rPr>
              <a:t>Exito</a:t>
            </a:r>
            <a:r>
              <a:rPr lang="es-ES" sz="1400" b="1" dirty="0">
                <a:solidFill>
                  <a:srgbClr val="000066"/>
                </a:solidFill>
              </a:rPr>
              <a:t> virológico</a:t>
            </a:r>
          </a:p>
        </p:txBody>
      </p:sp>
      <p:sp>
        <p:nvSpPr>
          <p:cNvPr id="79" name="ZoneTexte 57"/>
          <p:cNvSpPr txBox="1">
            <a:spLocks noChangeArrowheads="1"/>
          </p:cNvSpPr>
          <p:nvPr/>
        </p:nvSpPr>
        <p:spPr bwMode="auto">
          <a:xfrm>
            <a:off x="3558110" y="5394302"/>
            <a:ext cx="22236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1400" b="1" dirty="0">
                <a:solidFill>
                  <a:srgbClr val="000066"/>
                </a:solidFill>
              </a:rPr>
              <a:t>No respuesta virológica</a:t>
            </a:r>
          </a:p>
        </p:txBody>
      </p:sp>
      <p:sp>
        <p:nvSpPr>
          <p:cNvPr id="80" name="ZoneTexte 58"/>
          <p:cNvSpPr txBox="1">
            <a:spLocks noChangeArrowheads="1"/>
          </p:cNvSpPr>
          <p:nvPr/>
        </p:nvSpPr>
        <p:spPr bwMode="auto">
          <a:xfrm>
            <a:off x="6212046" y="5394302"/>
            <a:ext cx="19603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1400" b="1" dirty="0">
                <a:solidFill>
                  <a:srgbClr val="000066"/>
                </a:solidFill>
              </a:rPr>
              <a:t>No datos virológicos</a:t>
            </a:r>
          </a:p>
        </p:txBody>
      </p:sp>
      <p:sp>
        <p:nvSpPr>
          <p:cNvPr id="81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s-ES" sz="3200" dirty="0"/>
              <a:t>Estudio STRIIVING: cambio a DTG/ABC/3TC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677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377288"/>
              </p:ext>
            </p:extLst>
          </p:nvPr>
        </p:nvGraphicFramePr>
        <p:xfrm>
          <a:off x="468313" y="1916832"/>
          <a:ext cx="8229600" cy="4392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56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96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56007">
                <a:tc>
                  <a:txBody>
                    <a:bodyPr/>
                    <a:lstStyle/>
                    <a:p>
                      <a:pPr marL="73152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144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DTG/ABC/3TC</a:t>
                      </a:r>
                      <a:br>
                        <a:rPr lang="es-ES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s-ES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(N = 275)</a:t>
                      </a:r>
                      <a:endParaRPr lang="es-ES" sz="1600" b="1" noProof="0" dirty="0">
                        <a:solidFill>
                          <a:schemeClr val="bg1"/>
                        </a:solidFill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144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Continuación de </a:t>
                      </a:r>
                      <a:r>
                        <a:rPr lang="es-ES" sz="1600" b="1" noProof="0" dirty="0" err="1">
                          <a:solidFill>
                            <a:schemeClr val="bg1"/>
                          </a:solidFill>
                          <a:latin typeface="+mj-lt"/>
                        </a:rPr>
                        <a:t>cART</a:t>
                      </a:r>
                      <a:endParaRPr lang="es-ES" sz="16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(N = 276)</a:t>
                      </a:r>
                      <a:endParaRPr lang="es-ES" sz="1600" b="1" noProof="0" dirty="0">
                        <a:solidFill>
                          <a:schemeClr val="bg1"/>
                        </a:solidFill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144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9680">
                <a:tc>
                  <a:txBody>
                    <a:bodyPr/>
                    <a:lstStyle/>
                    <a:p>
                      <a:pPr marL="73152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noProof="0" dirty="0">
                          <a:solidFill>
                            <a:srgbClr val="0066FF"/>
                          </a:solidFill>
                        </a:rPr>
                        <a:t>Cualquier evento adverso</a:t>
                      </a:r>
                      <a:endParaRPr lang="es-ES" sz="1400" b="1" noProof="0" dirty="0">
                        <a:solidFill>
                          <a:srgbClr val="0066FF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180 (65)</a:t>
                      </a:r>
                      <a:endParaRPr lang="es-ES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124 (45)</a:t>
                      </a:r>
                      <a:endParaRPr lang="es-ES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9680">
                <a:tc>
                  <a:txBody>
                    <a:bodyPr/>
                    <a:lstStyle/>
                    <a:p>
                      <a:pPr marL="284163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Evento adverso grado 3-4</a:t>
                      </a:r>
                      <a:endParaRPr lang="es-ES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8 (3)</a:t>
                      </a:r>
                      <a:endParaRPr lang="es-ES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5 (2)</a:t>
                      </a:r>
                      <a:endParaRPr lang="es-ES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9680">
                <a:tc>
                  <a:txBody>
                    <a:bodyPr/>
                    <a:lstStyle/>
                    <a:p>
                      <a:pPr marL="284163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Evento adverso serio</a:t>
                      </a:r>
                      <a:endParaRPr lang="es-ES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6</a:t>
                      </a: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 (2)</a:t>
                      </a:r>
                      <a:endParaRPr lang="es-ES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5</a:t>
                      </a: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 (2)</a:t>
                      </a:r>
                      <a:endParaRPr lang="es-ES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9680">
                <a:tc>
                  <a:txBody>
                    <a:bodyPr/>
                    <a:lstStyle/>
                    <a:p>
                      <a:pPr marL="284163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Discontinuación por evento adverso </a:t>
                      </a:r>
                      <a:endParaRPr lang="es-ES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10 (4)</a:t>
                      </a:r>
                      <a:endParaRPr lang="es-ES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s-ES" sz="1400" b="1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9680">
                <a:tc gridSpan="3">
                  <a:txBody>
                    <a:bodyPr/>
                    <a:lstStyle/>
                    <a:p>
                      <a:pPr marL="73152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noProof="0" dirty="0">
                          <a:solidFill>
                            <a:srgbClr val="2673DD"/>
                          </a:solidFill>
                        </a:rPr>
                        <a:t>Evento adverso en </a:t>
                      </a:r>
                      <a:r>
                        <a:rPr kumimoji="0" lang="es-ES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uLnTx/>
                          <a:uFillTx/>
                        </a:rPr>
                        <a:t>≥ 5% en cualquier grupo </a:t>
                      </a:r>
                      <a:endParaRPr kumimoji="0" lang="es-E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9680">
                <a:tc>
                  <a:txBody>
                    <a:bodyPr/>
                    <a:lstStyle/>
                    <a:p>
                      <a:pPr marL="284163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kern="1200" noProof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Tos</a:t>
                      </a:r>
                      <a:endParaRPr lang="es-E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s-ES" sz="1400" b="1" kern="1200" noProof="0" dirty="0">
                          <a:solidFill>
                            <a:srgbClr val="000066"/>
                          </a:solidFill>
                        </a:rPr>
                        <a:t>14 (5)</a:t>
                      </a:r>
                      <a:endParaRPr lang="es-E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s-ES" sz="1400" b="1" kern="1200" noProof="0" dirty="0">
                          <a:solidFill>
                            <a:srgbClr val="000066"/>
                          </a:solidFill>
                        </a:rPr>
                        <a:t>8 (3)</a:t>
                      </a:r>
                      <a:endParaRPr lang="es-E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9680">
                <a:tc>
                  <a:txBody>
                    <a:bodyPr/>
                    <a:lstStyle/>
                    <a:p>
                      <a:pPr marL="284163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kern="1200" noProof="0" dirty="0">
                          <a:solidFill>
                            <a:srgbClr val="000066"/>
                          </a:solidFill>
                        </a:rPr>
                        <a:t>Diarrea</a:t>
                      </a:r>
                      <a:endParaRPr lang="es-E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s-ES" sz="1400" b="1" kern="1200" noProof="0" dirty="0">
                          <a:solidFill>
                            <a:srgbClr val="000066"/>
                          </a:solidFill>
                        </a:rPr>
                        <a:t>20 (7)</a:t>
                      </a:r>
                      <a:endParaRPr lang="es-E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s-ES" sz="1400" b="1" kern="1200" noProof="0" dirty="0">
                          <a:solidFill>
                            <a:srgbClr val="000066"/>
                          </a:solidFill>
                        </a:rPr>
                        <a:t>4 (1)</a:t>
                      </a:r>
                      <a:endParaRPr lang="es-E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9680">
                <a:tc>
                  <a:txBody>
                    <a:bodyPr/>
                    <a:lstStyle/>
                    <a:p>
                      <a:pPr marL="284163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s-ES" sz="1400" b="1" kern="1200" noProof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Fatiga</a:t>
                      </a:r>
                      <a:endParaRPr lang="es-E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s-ES" sz="1400" b="1" kern="1200" noProof="0" dirty="0">
                          <a:solidFill>
                            <a:srgbClr val="000066"/>
                          </a:solidFill>
                        </a:rPr>
                        <a:t>19 (7)</a:t>
                      </a:r>
                      <a:endParaRPr lang="es-E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s-ES" sz="1400" b="1" kern="1200" noProof="0" dirty="0">
                          <a:solidFill>
                            <a:srgbClr val="000066"/>
                          </a:solidFill>
                        </a:rPr>
                        <a:t>3 (1)</a:t>
                      </a:r>
                      <a:endParaRPr lang="es-E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9680">
                <a:tc>
                  <a:txBody>
                    <a:bodyPr/>
                    <a:lstStyle/>
                    <a:p>
                      <a:pPr marL="284163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kern="1200" noProof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Cefalea</a:t>
                      </a:r>
                      <a:endParaRPr lang="es-E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s-ES" sz="1400" b="1" kern="1200" noProof="0" dirty="0">
                          <a:solidFill>
                            <a:srgbClr val="000066"/>
                          </a:solidFill>
                        </a:rPr>
                        <a:t>13 (5)</a:t>
                      </a:r>
                      <a:endParaRPr lang="es-E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s-ES" sz="1400" b="1" kern="1200" noProof="0" dirty="0">
                          <a:solidFill>
                            <a:srgbClr val="000066"/>
                          </a:solidFill>
                        </a:rPr>
                        <a:t>4 (1)</a:t>
                      </a:r>
                      <a:endParaRPr lang="es-E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9680">
                <a:tc>
                  <a:txBody>
                    <a:bodyPr/>
                    <a:lstStyle/>
                    <a:p>
                      <a:pPr marL="284163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kern="1200" noProof="0" dirty="0">
                          <a:solidFill>
                            <a:srgbClr val="000066"/>
                          </a:solidFill>
                        </a:rPr>
                        <a:t>Nauseas</a:t>
                      </a:r>
                      <a:endParaRPr lang="es-E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s-ES" sz="1400" b="1" kern="1200" noProof="0" dirty="0">
                          <a:solidFill>
                            <a:srgbClr val="000066"/>
                          </a:solidFill>
                        </a:rPr>
                        <a:t>27 (10)</a:t>
                      </a:r>
                      <a:endParaRPr lang="es-E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s-ES" sz="1400" b="1" kern="1200" noProof="0" dirty="0">
                          <a:solidFill>
                            <a:srgbClr val="000066"/>
                          </a:solidFill>
                        </a:rPr>
                        <a:t>3 (1)</a:t>
                      </a:r>
                      <a:endParaRPr lang="es-E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9680">
                <a:tc>
                  <a:txBody>
                    <a:bodyPr/>
                    <a:lstStyle/>
                    <a:p>
                      <a:pPr marL="284163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kern="1200" noProof="0" dirty="0">
                          <a:solidFill>
                            <a:srgbClr val="000066"/>
                          </a:solidFill>
                        </a:rPr>
                        <a:t>Infección del tracto respiratorio superior</a:t>
                      </a:r>
                      <a:endParaRPr lang="es-E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s-ES" sz="1400" b="1" kern="1200" noProof="0" dirty="0">
                          <a:solidFill>
                            <a:srgbClr val="000066"/>
                          </a:solidFill>
                        </a:rPr>
                        <a:t>20 (7)</a:t>
                      </a:r>
                      <a:endParaRPr lang="es-E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s-ES" sz="1400" b="1" kern="1200" noProof="0" dirty="0">
                          <a:solidFill>
                            <a:srgbClr val="000066"/>
                          </a:solidFill>
                        </a:rPr>
                        <a:t>20 (7)</a:t>
                      </a:r>
                      <a:endParaRPr lang="es-ES" sz="1400" b="1" kern="120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267744" y="1205295"/>
            <a:ext cx="48965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b="1" dirty="0">
                <a:solidFill>
                  <a:srgbClr val="CC3300"/>
                </a:solidFill>
                <a:latin typeface="Calibri" pitchFamily="34" charset="0"/>
                <a:ea typeface="メイリオ" pitchFamily="34" charset="-128"/>
              </a:rPr>
              <a:t>Eventos adversos a S24, n (%)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716260" y="35625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111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-2" y="6605389"/>
            <a:ext cx="106680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STRIIVING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995256" y="6582618"/>
            <a:ext cx="31418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Trottier</a:t>
            </a:r>
            <a:r>
              <a:rPr lang="de-DE" sz="1200" i="1" dirty="0">
                <a:solidFill>
                  <a:srgbClr val="CC0000"/>
                </a:solidFill>
              </a:rPr>
              <a:t> B. </a:t>
            </a:r>
            <a:r>
              <a:rPr lang="de-DE" sz="1200" i="1" dirty="0" err="1">
                <a:solidFill>
                  <a:srgbClr val="CC0000"/>
                </a:solidFill>
              </a:rPr>
              <a:t>Antivir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Ther</a:t>
            </a:r>
            <a:r>
              <a:rPr lang="de-DE" sz="1200" i="1" dirty="0">
                <a:solidFill>
                  <a:srgbClr val="CC0000"/>
                </a:solidFill>
              </a:rPr>
              <a:t>. 2017;22(4):295-305.</a:t>
            </a:r>
            <a:endParaRPr lang="fr-FR" sz="1200" i="1" dirty="0">
              <a:solidFill>
                <a:srgbClr val="CC0000"/>
              </a:solidFill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s-ES" sz="3200" dirty="0"/>
              <a:t>Estudio STRIIVING: cambio a DTG/ABC/3TC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702510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375556"/>
              </p:ext>
            </p:extLst>
          </p:nvPr>
        </p:nvGraphicFramePr>
        <p:xfrm>
          <a:off x="260237" y="1619835"/>
          <a:ext cx="8605838" cy="4689193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322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479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2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400" b="0" noProof="0" dirty="0">
                        <a:solidFill>
                          <a:srgbClr val="000066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400" b="0" noProof="0" dirty="0">
                        <a:solidFill>
                          <a:srgbClr val="333399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noProof="0" dirty="0">
                          <a:solidFill>
                            <a:srgbClr val="333399"/>
                          </a:solidFill>
                          <a:effectLst/>
                          <a:latin typeface="+mj-lt"/>
                        </a:rPr>
                        <a:t>Grado</a:t>
                      </a:r>
                      <a:endParaRPr lang="es-ES" sz="1600" b="0" noProof="0" dirty="0">
                        <a:solidFill>
                          <a:srgbClr val="333399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noProof="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Inicio</a:t>
                      </a:r>
                      <a:endParaRPr lang="es-ES" sz="1600" b="0" noProof="0" dirty="0">
                        <a:solidFill>
                          <a:srgbClr val="333399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noProof="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TARV previo</a:t>
                      </a:r>
                      <a:br>
                        <a:rPr lang="es-ES" sz="1600" b="1" noProof="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</a:br>
                      <a:r>
                        <a:rPr lang="es-ES" sz="1600" b="1" noProof="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(3° droga)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8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Insomnio</a:t>
                      </a:r>
                      <a:endParaRPr lang="es-E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E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S1</a:t>
                      </a:r>
                      <a:endParaRPr lang="es-E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LPV/r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41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Diarrea, flatulencia, </a:t>
                      </a:r>
                      <a:r>
                        <a:rPr lang="es-ES" sz="1400" b="0" noProof="0" dirty="0" err="1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rash</a:t>
                      </a:r>
                      <a:r>
                        <a:rPr lang="es-E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Dolor abdominal, ansiedad,</a:t>
                      </a:r>
                      <a:r>
                        <a:rPr lang="es-ES" sz="1400" b="0" baseline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nausea, dolor corporal</a:t>
                      </a:r>
                      <a:endParaRPr lang="es-E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s-ES" sz="1400" kern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s-ES" sz="1400" kern="12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E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aseline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S1</a:t>
                      </a:r>
                      <a:endParaRPr lang="es-ES" sz="1400" noProof="0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S1</a:t>
                      </a:r>
                      <a:endParaRPr lang="es-E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RPV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41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Carácter eufórico, cefalea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E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S1</a:t>
                      </a:r>
                      <a:endParaRPr lang="es-E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ATV/r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67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Obstrucción intestinal, resfrió, diarrea, mareo, cefalea</a:t>
                      </a:r>
                      <a:endParaRPr lang="es-E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s-ES" sz="1400" kern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  <a:endParaRPr lang="es-E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S1</a:t>
                      </a:r>
                      <a:endParaRPr lang="es-E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RAL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8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Prurito</a:t>
                      </a:r>
                      <a:endParaRPr lang="es-E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E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S1</a:t>
                      </a:r>
                      <a:endParaRPr lang="es-E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NFV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103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Dolor</a:t>
                      </a:r>
                      <a:r>
                        <a:rPr lang="es-ES" sz="1400" b="0" baseline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abdominal alto</a:t>
                      </a:r>
                      <a:r>
                        <a:rPr lang="es-E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, diarrea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baseline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Fatiga</a:t>
                      </a:r>
                      <a:r>
                        <a:rPr lang="es-ES" sz="1400" b="0" baseline="300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s-E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s-ES" sz="1400" b="0" baseline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malestar</a:t>
                      </a:r>
                      <a:endParaRPr lang="es-E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Síndrome </a:t>
                      </a:r>
                      <a:r>
                        <a:rPr lang="es-ES" sz="1400" b="0" noProof="0" dirty="0" err="1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seudogripal</a:t>
                      </a:r>
                      <a:r>
                        <a:rPr lang="es-ES" sz="1400" b="0" baseline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s-E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Depresión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Sudoración profusa, cambios en el olor corporal</a:t>
                      </a:r>
                      <a:endParaRPr lang="es-E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s-ES" sz="1400" kern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s-ES" sz="1400" kern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s-ES" sz="1400" kern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s-ES" sz="1400" kern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s-ES" sz="1400" kern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  <a:endParaRPr lang="es-E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S1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S1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S9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S12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S17</a:t>
                      </a:r>
                      <a:endParaRPr lang="es-E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NVP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662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kern="12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Congestión nasal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Empeoramiento de la fatiga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kern="12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Nauseas</a:t>
                      </a:r>
                      <a:endParaRPr lang="es-ES" sz="1400" b="0" kern="120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kern="12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kern="12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kern="12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ES" sz="1400" b="0" kern="120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S2</a:t>
                      </a:r>
                      <a:endParaRPr lang="es-E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EVG/c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8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Alopecia              </a:t>
                      </a:r>
                      <a:endParaRPr lang="es-E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E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S4</a:t>
                      </a:r>
                      <a:endParaRPr lang="es-E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ATV/r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8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baseline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Fatiga</a:t>
                      </a:r>
                      <a:r>
                        <a:rPr lang="es-ES" sz="1400" b="0" baseline="300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E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E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S8</a:t>
                      </a:r>
                      <a:endParaRPr lang="es-E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DRV/r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8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Homicidio</a:t>
                      </a:r>
                      <a:r>
                        <a:rPr lang="es-ES" sz="1400" b="0" baseline="300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E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NA</a:t>
                      </a:r>
                      <a:endParaRPr lang="es-E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S10</a:t>
                      </a:r>
                      <a:endParaRPr lang="es-ES" sz="1400" b="0" noProof="0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noProof="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RAL</a:t>
                      </a:r>
                    </a:p>
                  </a:txBody>
                  <a:tcPr marL="35205" marR="35205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52676" y="6299082"/>
            <a:ext cx="2201244" cy="3046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aseline="30000" dirty="0">
                <a:solidFill>
                  <a:srgbClr val="000066"/>
                </a:solidFill>
                <a:latin typeface="Arial"/>
                <a:cs typeface="+mn-cs"/>
              </a:rPr>
              <a:t>1</a:t>
            </a:r>
            <a:r>
              <a:rPr lang="es-ES" sz="1200" dirty="0">
                <a:solidFill>
                  <a:srgbClr val="000066"/>
                </a:solidFill>
                <a:latin typeface="Arial"/>
                <a:cs typeface="+mn-cs"/>
              </a:rPr>
              <a:t> No relacionado con la droga</a:t>
            </a:r>
            <a:endParaRPr lang="es-ES" sz="1200" dirty="0">
              <a:solidFill>
                <a:srgbClr val="000066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 bwMode="auto">
          <a:xfrm>
            <a:off x="130838" y="1196752"/>
            <a:ext cx="8878763" cy="3714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90000"/>
              </a:lnSpc>
            </a:pPr>
            <a:r>
              <a:rPr lang="es-ES" sz="2000" b="1" dirty="0">
                <a:solidFill>
                  <a:srgbClr val="CC3300"/>
                </a:solidFill>
                <a:latin typeface="Calibri" pitchFamily="34" charset="0"/>
              </a:rPr>
              <a:t>Eventos adversos que llevaron a la discontinuación de DTG/ABC/3TC (N = 10) </a:t>
            </a:r>
            <a:endParaRPr lang="es-ES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716260" y="35625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112</a:t>
            </a: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s-ES" sz="3200" dirty="0"/>
              <a:t>Estudio STRIIVING: cambio a DTG/ABC/3TC</a:t>
            </a: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-2" y="6605389"/>
            <a:ext cx="106680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STRIIVING</a:t>
            </a:r>
          </a:p>
        </p:txBody>
      </p:sp>
      <p:sp>
        <p:nvSpPr>
          <p:cNvPr id="14" name="ZoneTexte 69"/>
          <p:cNvSpPr txBox="1">
            <a:spLocks noChangeArrowheads="1"/>
          </p:cNvSpPr>
          <p:nvPr/>
        </p:nvSpPr>
        <p:spPr bwMode="auto">
          <a:xfrm>
            <a:off x="5995256" y="6582618"/>
            <a:ext cx="31418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Trottier</a:t>
            </a:r>
            <a:r>
              <a:rPr lang="de-DE" sz="1200" i="1" dirty="0">
                <a:solidFill>
                  <a:srgbClr val="CC0000"/>
                </a:solidFill>
              </a:rPr>
              <a:t> B. </a:t>
            </a:r>
            <a:r>
              <a:rPr lang="de-DE" sz="1200" i="1" dirty="0" err="1">
                <a:solidFill>
                  <a:srgbClr val="CC0000"/>
                </a:solidFill>
              </a:rPr>
              <a:t>Antivir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Ther</a:t>
            </a:r>
            <a:r>
              <a:rPr lang="de-DE" sz="1200" i="1" dirty="0">
                <a:solidFill>
                  <a:srgbClr val="CC0000"/>
                </a:solidFill>
              </a:rPr>
              <a:t>. 2017;22(4):295-305.</a:t>
            </a:r>
            <a:endParaRPr lang="en-US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367213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Table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01877"/>
              </p:ext>
            </p:extLst>
          </p:nvPr>
        </p:nvGraphicFramePr>
        <p:xfrm>
          <a:off x="271050" y="5197297"/>
          <a:ext cx="8576854" cy="1360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95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23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895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577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895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3237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8957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3690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8957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5776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382280">
                <a:tc>
                  <a:txBody>
                    <a:bodyPr/>
                    <a:lstStyle/>
                    <a:p>
                      <a:endParaRPr lang="es-ES" sz="105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  <a:t/>
                      </a:r>
                      <a:br>
                        <a:rPr lang="es-ES" sz="1200" noProof="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</a:br>
                      <a:r>
                        <a:rPr lang="es-ES" sz="1200" noProof="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  <a:t>Colesterol total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  <a:t>HDL -</a:t>
                      </a:r>
                      <a:br>
                        <a:rPr lang="es-ES" sz="1200" noProof="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</a:br>
                      <a:r>
                        <a:rPr lang="es-ES" sz="1200" noProof="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  <a:t>colesterol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  <a:t>LDL-</a:t>
                      </a:r>
                      <a:br>
                        <a:rPr lang="es-ES" sz="1200" noProof="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</a:br>
                      <a:r>
                        <a:rPr lang="es-ES" sz="1200" noProof="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  <a:t>colesterol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  <a:t>Triglicéridos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  <a:t>Colesterol total:</a:t>
                      </a:r>
                      <a:br>
                        <a:rPr lang="es-ES" sz="1200" noProof="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</a:br>
                      <a:r>
                        <a:rPr lang="es-ES" sz="1200" noProof="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  <a:t>HDL</a:t>
                      </a:r>
                      <a:r>
                        <a:rPr lang="es-ES" sz="1200" baseline="0" noProof="0" dirty="0">
                          <a:solidFill>
                            <a:srgbClr val="333399"/>
                          </a:solidFill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endParaRPr lang="es-ES" sz="1200" noProof="0" dirty="0">
                        <a:solidFill>
                          <a:srgbClr val="333399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sz="105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DTG/ABC/3TC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DTG/ABC/3TC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DTG/ABC/3TC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DTG/ABC/3TC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DTG/ABC/3TC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6436">
                <a:tc>
                  <a:txBody>
                    <a:bodyPr/>
                    <a:lstStyle/>
                    <a:p>
                      <a:r>
                        <a:rPr lang="es-ES" sz="1050" b="1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</a:t>
                      </a:r>
                      <a:r>
                        <a:rPr lang="es-ES" sz="1050" b="1" baseline="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 basal </a:t>
                      </a:r>
                      <a:r>
                        <a:rPr lang="es-ES" sz="1050" b="1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s-ES" sz="1050" b="1" baseline="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</a:t>
                      </a:r>
                      <a:r>
                        <a:rPr lang="es-ES" sz="1050" b="1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(SD)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3.33</a:t>
                      </a:r>
                    </a:p>
                    <a:p>
                      <a:pPr algn="ctr"/>
                      <a:r>
                        <a:rPr lang="es-ES" sz="1050" baseline="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(31.88)</a:t>
                      </a:r>
                      <a:endParaRPr lang="es-ES" sz="105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-0.59</a:t>
                      </a:r>
                      <a:r>
                        <a:rPr lang="es-ES" sz="1050" baseline="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s-ES" sz="1050" baseline="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(25.05)</a:t>
                      </a:r>
                      <a:endParaRPr lang="es-ES" sz="105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-0.47 </a:t>
                      </a:r>
                    </a:p>
                    <a:p>
                      <a:pPr algn="ctr"/>
                      <a:r>
                        <a:rPr lang="es-ES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(8.77)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-1.45</a:t>
                      </a:r>
                      <a:r>
                        <a:rPr lang="es-ES" sz="1050" baseline="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s-ES" sz="1050" baseline="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(8.43)</a:t>
                      </a:r>
                      <a:endParaRPr lang="es-ES" sz="105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4.47</a:t>
                      </a:r>
                      <a:r>
                        <a:rPr lang="es-ES" sz="1050" baseline="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s-ES" sz="1050" baseline="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(24.08)</a:t>
                      </a:r>
                      <a:endParaRPr lang="es-ES" sz="105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0.93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(21.95)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0.17</a:t>
                      </a:r>
                      <a:r>
                        <a:rPr lang="es-ES" sz="1050" baseline="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s-ES" sz="1050" baseline="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(99.59)</a:t>
                      </a:r>
                      <a:endParaRPr lang="es-ES" sz="1050" noProof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-5.74</a:t>
                      </a:r>
                    </a:p>
                    <a:p>
                      <a:pPr algn="ctr"/>
                      <a:r>
                        <a:rPr lang="es-ES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(76.93)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0.14 </a:t>
                      </a:r>
                    </a:p>
                    <a:p>
                      <a:pPr algn="ctr"/>
                      <a:r>
                        <a:rPr lang="es-ES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(0.88)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 </a:t>
                      </a:r>
                    </a:p>
                    <a:p>
                      <a:pPr algn="ctr"/>
                      <a:r>
                        <a:rPr lang="es-ES" sz="1050" noProof="0" dirty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(0.78)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90" name="Title 5"/>
          <p:cNvSpPr txBox="1">
            <a:spLocks/>
          </p:cNvSpPr>
          <p:nvPr/>
        </p:nvSpPr>
        <p:spPr bwMode="auto">
          <a:xfrm>
            <a:off x="2151991" y="1150938"/>
            <a:ext cx="4675670" cy="512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 baseline="0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es-ES" sz="2400" dirty="0">
                <a:solidFill>
                  <a:srgbClr val="CC3300"/>
                </a:solidFill>
              </a:rPr>
              <a:t>Lípidos en ayunas, media mg/</a:t>
            </a:r>
            <a:r>
              <a:rPr lang="es-ES" sz="2400" dirty="0" err="1">
                <a:solidFill>
                  <a:srgbClr val="CC3300"/>
                </a:solidFill>
              </a:rPr>
              <a:t>dL</a:t>
            </a:r>
            <a:endParaRPr lang="es-ES" sz="2400" dirty="0">
              <a:solidFill>
                <a:srgbClr val="CC3300"/>
              </a:solidFill>
            </a:endParaRPr>
          </a:p>
        </p:txBody>
      </p:sp>
      <p:sp>
        <p:nvSpPr>
          <p:cNvPr id="93" name="Titre 1"/>
          <p:cNvSpPr>
            <a:spLocks noGrp="1"/>
          </p:cNvSpPr>
          <p:nvPr>
            <p:ph type="title"/>
          </p:nvPr>
        </p:nvSpPr>
        <p:spPr>
          <a:xfrm>
            <a:off x="50800" y="44624"/>
            <a:ext cx="8193088" cy="1106488"/>
          </a:xfrm>
        </p:spPr>
        <p:txBody>
          <a:bodyPr/>
          <a:lstStyle/>
          <a:p>
            <a:r>
              <a:rPr lang="es-ES" sz="3200" dirty="0"/>
              <a:t>Estudio STRIIVING: cambio a DTG/ABC/3TC</a:t>
            </a:r>
          </a:p>
        </p:txBody>
      </p:sp>
      <p:sp>
        <p:nvSpPr>
          <p:cNvPr id="94" name="AutoShape 162"/>
          <p:cNvSpPr>
            <a:spLocks noChangeArrowheads="1"/>
          </p:cNvSpPr>
          <p:nvPr/>
        </p:nvSpPr>
        <p:spPr bwMode="auto">
          <a:xfrm>
            <a:off x="-2" y="6605389"/>
            <a:ext cx="106680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STRIIVING</a:t>
            </a:r>
          </a:p>
        </p:txBody>
      </p:sp>
      <p:sp>
        <p:nvSpPr>
          <p:cNvPr id="95" name="ZoneTexte 69"/>
          <p:cNvSpPr txBox="1">
            <a:spLocks noChangeArrowheads="1"/>
          </p:cNvSpPr>
          <p:nvPr/>
        </p:nvSpPr>
        <p:spPr bwMode="auto">
          <a:xfrm>
            <a:off x="5995256" y="6582618"/>
            <a:ext cx="31418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Trottier</a:t>
            </a:r>
            <a:r>
              <a:rPr lang="de-DE" sz="1200" i="1" dirty="0">
                <a:solidFill>
                  <a:srgbClr val="CC0000"/>
                </a:solidFill>
              </a:rPr>
              <a:t> B. </a:t>
            </a:r>
            <a:r>
              <a:rPr lang="de-DE" sz="1200" i="1" dirty="0" err="1">
                <a:solidFill>
                  <a:srgbClr val="CC0000"/>
                </a:solidFill>
              </a:rPr>
              <a:t>Antivir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Ther</a:t>
            </a:r>
            <a:r>
              <a:rPr lang="de-DE" sz="1200" i="1" dirty="0">
                <a:solidFill>
                  <a:srgbClr val="CC0000"/>
                </a:solidFill>
              </a:rPr>
              <a:t>. 2017;22(4):295-305.</a:t>
            </a:r>
            <a:endParaRPr lang="fr-FR" sz="1200" i="1" dirty="0">
              <a:solidFill>
                <a:srgbClr val="CC0000"/>
              </a:solidFill>
            </a:endParaRPr>
          </a:p>
        </p:txBody>
      </p:sp>
      <p:sp>
        <p:nvSpPr>
          <p:cNvPr id="96" name="AutoShape 165"/>
          <p:cNvSpPr>
            <a:spLocks noChangeArrowheads="1"/>
          </p:cNvSpPr>
          <p:nvPr/>
        </p:nvSpPr>
        <p:spPr bwMode="auto">
          <a:xfrm>
            <a:off x="539552" y="1658112"/>
            <a:ext cx="7961380" cy="25603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en-GB" sz="2800">
              <a:solidFill>
                <a:srgbClr val="000066"/>
              </a:solidFill>
            </a:endParaRPr>
          </a:p>
        </p:txBody>
      </p:sp>
      <p:sp>
        <p:nvSpPr>
          <p:cNvPr id="97" name="Rectangle 48"/>
          <p:cNvSpPr>
            <a:spLocks/>
          </p:cNvSpPr>
          <p:nvPr/>
        </p:nvSpPr>
        <p:spPr bwMode="auto">
          <a:xfrm>
            <a:off x="4837945" y="1734533"/>
            <a:ext cx="107950" cy="97734"/>
          </a:xfrm>
          <a:prstGeom prst="rect">
            <a:avLst/>
          </a:prstGeom>
          <a:solidFill>
            <a:srgbClr val="000066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sz="2400">
              <a:solidFill>
                <a:srgbClr val="000066"/>
              </a:solidFill>
            </a:endParaRPr>
          </a:p>
        </p:txBody>
      </p:sp>
      <p:sp>
        <p:nvSpPr>
          <p:cNvPr id="98" name="Rectangle 49"/>
          <p:cNvSpPr>
            <a:spLocks/>
          </p:cNvSpPr>
          <p:nvPr/>
        </p:nvSpPr>
        <p:spPr bwMode="auto">
          <a:xfrm>
            <a:off x="6612693" y="1734533"/>
            <a:ext cx="107950" cy="97734"/>
          </a:xfrm>
          <a:prstGeom prst="rect">
            <a:avLst/>
          </a:prstGeom>
          <a:solidFill>
            <a:srgbClr val="FF66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sz="2400">
              <a:solidFill>
                <a:srgbClr val="000066"/>
              </a:solidFill>
            </a:endParaRPr>
          </a:p>
        </p:txBody>
      </p:sp>
      <p:sp>
        <p:nvSpPr>
          <p:cNvPr id="99" name="Rectangle 50"/>
          <p:cNvSpPr>
            <a:spLocks/>
          </p:cNvSpPr>
          <p:nvPr/>
        </p:nvSpPr>
        <p:spPr bwMode="auto">
          <a:xfrm>
            <a:off x="610532" y="1734533"/>
            <a:ext cx="107950" cy="97734"/>
          </a:xfrm>
          <a:prstGeom prst="rect">
            <a:avLst/>
          </a:prstGeom>
          <a:solidFill>
            <a:srgbClr val="00B0F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sz="2400">
              <a:solidFill>
                <a:srgbClr val="000066"/>
              </a:solidFill>
            </a:endParaRPr>
          </a:p>
        </p:txBody>
      </p:sp>
      <p:sp>
        <p:nvSpPr>
          <p:cNvPr id="100" name="Rectangle 51"/>
          <p:cNvSpPr>
            <a:spLocks/>
          </p:cNvSpPr>
          <p:nvPr/>
        </p:nvSpPr>
        <p:spPr bwMode="auto">
          <a:xfrm>
            <a:off x="2639967" y="1734533"/>
            <a:ext cx="107950" cy="97734"/>
          </a:xfrm>
          <a:prstGeom prst="rect">
            <a:avLst/>
          </a:prstGeom>
          <a:solidFill>
            <a:srgbClr val="FFC0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sz="2400">
              <a:solidFill>
                <a:srgbClr val="000066"/>
              </a:solidFill>
            </a:endParaRPr>
          </a:p>
        </p:txBody>
      </p:sp>
      <p:sp>
        <p:nvSpPr>
          <p:cNvPr id="101" name="ZoneTexte 52"/>
          <p:cNvSpPr txBox="1">
            <a:spLocks noChangeArrowheads="1"/>
          </p:cNvSpPr>
          <p:nvPr/>
        </p:nvSpPr>
        <p:spPr bwMode="auto">
          <a:xfrm>
            <a:off x="4950657" y="1644901"/>
            <a:ext cx="14590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+mj-lt"/>
              </a:rPr>
              <a:t>DTG/ABC/3TC a S24</a:t>
            </a:r>
          </a:p>
        </p:txBody>
      </p:sp>
      <p:sp>
        <p:nvSpPr>
          <p:cNvPr id="102" name="ZoneTexte 53"/>
          <p:cNvSpPr txBox="1">
            <a:spLocks noChangeArrowheads="1"/>
          </p:cNvSpPr>
          <p:nvPr/>
        </p:nvSpPr>
        <p:spPr bwMode="auto">
          <a:xfrm>
            <a:off x="6725405" y="1644901"/>
            <a:ext cx="16979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b="1" dirty="0">
                <a:solidFill>
                  <a:srgbClr val="333399"/>
                </a:solidFill>
                <a:latin typeface="+mj-lt"/>
              </a:rPr>
              <a:t>Continuación</a:t>
            </a:r>
            <a:r>
              <a:rPr lang="fr-FR" sz="1200" b="1" dirty="0">
                <a:solidFill>
                  <a:srgbClr val="333399"/>
                </a:solidFill>
                <a:latin typeface="+mj-lt"/>
              </a:rPr>
              <a:t> ART a S24</a:t>
            </a:r>
          </a:p>
        </p:txBody>
      </p:sp>
      <p:sp>
        <p:nvSpPr>
          <p:cNvPr id="103" name="ZoneTexte 54"/>
          <p:cNvSpPr txBox="1">
            <a:spLocks noChangeArrowheads="1"/>
          </p:cNvSpPr>
          <p:nvPr/>
        </p:nvSpPr>
        <p:spPr bwMode="auto">
          <a:xfrm>
            <a:off x="723244" y="1644901"/>
            <a:ext cx="18053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+mj-lt"/>
              </a:rPr>
              <a:t>DTG/ABC/3TC al Baseline</a:t>
            </a:r>
          </a:p>
        </p:txBody>
      </p:sp>
      <p:sp>
        <p:nvSpPr>
          <p:cNvPr id="104" name="ZoneTexte 55"/>
          <p:cNvSpPr txBox="1">
            <a:spLocks noChangeArrowheads="1"/>
          </p:cNvSpPr>
          <p:nvPr/>
        </p:nvSpPr>
        <p:spPr bwMode="auto">
          <a:xfrm>
            <a:off x="2752679" y="1644901"/>
            <a:ext cx="20464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b="1" dirty="0">
                <a:solidFill>
                  <a:srgbClr val="333399"/>
                </a:solidFill>
                <a:latin typeface="+mj-lt"/>
              </a:rPr>
              <a:t>Continuación ART al </a:t>
            </a:r>
            <a:r>
              <a:rPr lang="es-ES" sz="1200" b="1" dirty="0" err="1">
                <a:solidFill>
                  <a:srgbClr val="333399"/>
                </a:solidFill>
                <a:latin typeface="+mj-lt"/>
              </a:rPr>
              <a:t>Baseline</a:t>
            </a:r>
            <a:endParaRPr lang="es-ES" sz="1200" b="1" dirty="0">
              <a:solidFill>
                <a:srgbClr val="333399"/>
              </a:solidFill>
              <a:latin typeface="+mj-lt"/>
            </a:endParaRPr>
          </a:p>
        </p:txBody>
      </p:sp>
      <p:grpSp>
        <p:nvGrpSpPr>
          <p:cNvPr id="108" name="Groupe 107"/>
          <p:cNvGrpSpPr/>
          <p:nvPr/>
        </p:nvGrpSpPr>
        <p:grpSpPr>
          <a:xfrm>
            <a:off x="6730854" y="1980035"/>
            <a:ext cx="1953155" cy="3127978"/>
            <a:chOff x="6730854" y="1980035"/>
            <a:chExt cx="1953155" cy="3127978"/>
          </a:xfrm>
        </p:grpSpPr>
        <p:cxnSp>
          <p:nvCxnSpPr>
            <p:cNvPr id="61" name="Straight Connector 7"/>
            <p:cNvCxnSpPr>
              <a:cxnSpLocks noChangeShapeType="1"/>
            </p:cNvCxnSpPr>
            <p:nvPr/>
          </p:nvCxnSpPr>
          <p:spPr bwMode="auto">
            <a:xfrm rot="10800000">
              <a:off x="6946160" y="2889611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62" name="TextBox 8"/>
            <p:cNvSpPr txBox="1">
              <a:spLocks noChangeArrowheads="1"/>
            </p:cNvSpPr>
            <p:nvPr/>
          </p:nvSpPr>
          <p:spPr bwMode="auto">
            <a:xfrm>
              <a:off x="6730854" y="2805491"/>
              <a:ext cx="195566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3.5</a:t>
              </a:r>
            </a:p>
          </p:txBody>
        </p:sp>
        <p:cxnSp>
          <p:nvCxnSpPr>
            <p:cNvPr id="63" name="Straight Connector 11"/>
            <p:cNvCxnSpPr>
              <a:cxnSpLocks noChangeShapeType="1"/>
            </p:cNvCxnSpPr>
            <p:nvPr/>
          </p:nvCxnSpPr>
          <p:spPr bwMode="auto">
            <a:xfrm rot="10800000">
              <a:off x="6946160" y="3443477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64" name="TextBox 12"/>
            <p:cNvSpPr txBox="1">
              <a:spLocks noChangeArrowheads="1"/>
            </p:cNvSpPr>
            <p:nvPr/>
          </p:nvSpPr>
          <p:spPr bwMode="auto">
            <a:xfrm>
              <a:off x="6730854" y="3359359"/>
              <a:ext cx="195566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2.5</a:t>
              </a:r>
            </a:p>
          </p:txBody>
        </p:sp>
        <p:cxnSp>
          <p:nvCxnSpPr>
            <p:cNvPr id="65" name="Straight Connector 15"/>
            <p:cNvCxnSpPr>
              <a:cxnSpLocks noChangeShapeType="1"/>
            </p:cNvCxnSpPr>
            <p:nvPr/>
          </p:nvCxnSpPr>
          <p:spPr bwMode="auto">
            <a:xfrm rot="10800000">
              <a:off x="6946160" y="4274896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66" name="TextBox 16"/>
            <p:cNvSpPr txBox="1">
              <a:spLocks noChangeArrowheads="1"/>
            </p:cNvSpPr>
            <p:nvPr/>
          </p:nvSpPr>
          <p:spPr bwMode="auto">
            <a:xfrm>
              <a:off x="6847874" y="4190778"/>
              <a:ext cx="78547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cxnSp>
          <p:nvCxnSpPr>
            <p:cNvPr id="67" name="Straight Connector 17"/>
            <p:cNvCxnSpPr>
              <a:cxnSpLocks noChangeShapeType="1"/>
            </p:cNvCxnSpPr>
            <p:nvPr/>
          </p:nvCxnSpPr>
          <p:spPr bwMode="auto">
            <a:xfrm rot="10800000">
              <a:off x="6946160" y="4835095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68" name="TextBox 18"/>
            <p:cNvSpPr txBox="1">
              <a:spLocks noChangeArrowheads="1"/>
            </p:cNvSpPr>
            <p:nvPr/>
          </p:nvSpPr>
          <p:spPr bwMode="auto">
            <a:xfrm>
              <a:off x="6847874" y="4752237"/>
              <a:ext cx="78547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cxnSp>
          <p:nvCxnSpPr>
            <p:cNvPr id="69" name="Straight Connector 5"/>
            <p:cNvCxnSpPr>
              <a:cxnSpLocks noChangeShapeType="1"/>
            </p:cNvCxnSpPr>
            <p:nvPr/>
          </p:nvCxnSpPr>
          <p:spPr bwMode="auto">
            <a:xfrm rot="10800000">
              <a:off x="6946160" y="2058059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70" name="TextBox 6"/>
            <p:cNvSpPr txBox="1">
              <a:spLocks noChangeArrowheads="1"/>
            </p:cNvSpPr>
            <p:nvPr/>
          </p:nvSpPr>
          <p:spPr bwMode="auto">
            <a:xfrm>
              <a:off x="6847874" y="1980035"/>
              <a:ext cx="78547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71" name="TextBox 18"/>
            <p:cNvSpPr txBox="1">
              <a:spLocks noChangeArrowheads="1"/>
            </p:cNvSpPr>
            <p:nvPr/>
          </p:nvSpPr>
          <p:spPr bwMode="auto">
            <a:xfrm>
              <a:off x="6730854" y="4474839"/>
              <a:ext cx="195566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0.5</a:t>
              </a:r>
            </a:p>
          </p:txBody>
        </p:sp>
        <p:cxnSp>
          <p:nvCxnSpPr>
            <p:cNvPr id="72" name="Straight Connector 17"/>
            <p:cNvCxnSpPr>
              <a:cxnSpLocks noChangeShapeType="1"/>
            </p:cNvCxnSpPr>
            <p:nvPr/>
          </p:nvCxnSpPr>
          <p:spPr bwMode="auto">
            <a:xfrm rot="10800000">
              <a:off x="6946160" y="4557699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73" name="Straight Connector 15"/>
            <p:cNvCxnSpPr>
              <a:cxnSpLocks noChangeShapeType="1"/>
            </p:cNvCxnSpPr>
            <p:nvPr/>
          </p:nvCxnSpPr>
          <p:spPr bwMode="auto">
            <a:xfrm rot="10800000">
              <a:off x="6946160" y="3997326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74" name="TextBox 16"/>
            <p:cNvSpPr txBox="1">
              <a:spLocks noChangeArrowheads="1"/>
            </p:cNvSpPr>
            <p:nvPr/>
          </p:nvSpPr>
          <p:spPr bwMode="auto">
            <a:xfrm>
              <a:off x="6730854" y="3913207"/>
              <a:ext cx="195566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1.5</a:t>
              </a:r>
            </a:p>
          </p:txBody>
        </p:sp>
        <p:cxnSp>
          <p:nvCxnSpPr>
            <p:cNvPr id="75" name="Straight Connector 15"/>
            <p:cNvCxnSpPr>
              <a:cxnSpLocks noChangeShapeType="1"/>
            </p:cNvCxnSpPr>
            <p:nvPr/>
          </p:nvCxnSpPr>
          <p:spPr bwMode="auto">
            <a:xfrm rot="10800000">
              <a:off x="6946160" y="3720816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76" name="TextBox 16"/>
            <p:cNvSpPr txBox="1">
              <a:spLocks noChangeArrowheads="1"/>
            </p:cNvSpPr>
            <p:nvPr/>
          </p:nvSpPr>
          <p:spPr bwMode="auto">
            <a:xfrm>
              <a:off x="6847874" y="3636696"/>
              <a:ext cx="78547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cxnSp>
          <p:nvCxnSpPr>
            <p:cNvPr id="77" name="Straight Connector 11"/>
            <p:cNvCxnSpPr>
              <a:cxnSpLocks noChangeShapeType="1"/>
            </p:cNvCxnSpPr>
            <p:nvPr/>
          </p:nvCxnSpPr>
          <p:spPr bwMode="auto">
            <a:xfrm rot="10800000">
              <a:off x="6946160" y="3166914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78" name="TextBox 12"/>
            <p:cNvSpPr txBox="1">
              <a:spLocks noChangeArrowheads="1"/>
            </p:cNvSpPr>
            <p:nvPr/>
          </p:nvSpPr>
          <p:spPr bwMode="auto">
            <a:xfrm>
              <a:off x="6847874" y="3082794"/>
              <a:ext cx="78547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cxnSp>
          <p:nvCxnSpPr>
            <p:cNvPr id="79" name="Straight Connector 7"/>
            <p:cNvCxnSpPr>
              <a:cxnSpLocks noChangeShapeType="1"/>
            </p:cNvCxnSpPr>
            <p:nvPr/>
          </p:nvCxnSpPr>
          <p:spPr bwMode="auto">
            <a:xfrm rot="10800000">
              <a:off x="6946160" y="2611568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80" name="TextBox 8"/>
            <p:cNvSpPr txBox="1">
              <a:spLocks noChangeArrowheads="1"/>
            </p:cNvSpPr>
            <p:nvPr/>
          </p:nvSpPr>
          <p:spPr bwMode="auto">
            <a:xfrm>
              <a:off x="6847874" y="2527449"/>
              <a:ext cx="78547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cxnSp>
          <p:nvCxnSpPr>
            <p:cNvPr id="81" name="Straight Connector 7"/>
            <p:cNvCxnSpPr>
              <a:cxnSpLocks noChangeShapeType="1"/>
            </p:cNvCxnSpPr>
            <p:nvPr/>
          </p:nvCxnSpPr>
          <p:spPr bwMode="auto">
            <a:xfrm rot="10800000">
              <a:off x="6946160" y="2334019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82" name="TextBox 8"/>
            <p:cNvSpPr txBox="1">
              <a:spLocks noChangeArrowheads="1"/>
            </p:cNvSpPr>
            <p:nvPr/>
          </p:nvSpPr>
          <p:spPr bwMode="auto">
            <a:xfrm>
              <a:off x="6730854" y="2249900"/>
              <a:ext cx="195566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4.5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7356436" y="2677756"/>
              <a:ext cx="443986" cy="79850"/>
            </a:xfrm>
            <a:prstGeom prst="rect">
              <a:avLst/>
            </a:prstGeom>
            <a:solidFill>
              <a:srgbClr val="002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356436" y="2757605"/>
              <a:ext cx="443986" cy="208128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800422" y="2703140"/>
              <a:ext cx="443986" cy="45719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800422" y="2729984"/>
              <a:ext cx="443986" cy="210657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TextBox 20"/>
            <p:cNvSpPr txBox="1">
              <a:spLocks noChangeArrowheads="1"/>
            </p:cNvSpPr>
            <p:nvPr/>
          </p:nvSpPr>
          <p:spPr bwMode="auto">
            <a:xfrm>
              <a:off x="7044770" y="4923347"/>
              <a:ext cx="152811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1200" b="1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Colesterol </a:t>
              </a:r>
              <a:r>
                <a:rPr lang="es-ES" sz="1200" b="1" dirty="0" err="1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total:HDL</a:t>
              </a:r>
              <a:r>
                <a:rPr lang="es-ES" sz="1200" b="1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cxnSp>
          <p:nvCxnSpPr>
            <p:cNvPr id="25" name="Straight Connector 17"/>
            <p:cNvCxnSpPr>
              <a:cxnSpLocks noChangeShapeType="1"/>
            </p:cNvCxnSpPr>
            <p:nvPr/>
          </p:nvCxnSpPr>
          <p:spPr bwMode="auto">
            <a:xfrm flipH="1">
              <a:off x="6946160" y="4834186"/>
              <a:ext cx="1737849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106" name="Straight Connector 17"/>
            <p:cNvCxnSpPr>
              <a:cxnSpLocks noChangeShapeType="1"/>
            </p:cNvCxnSpPr>
            <p:nvPr/>
          </p:nvCxnSpPr>
          <p:spPr bwMode="auto">
            <a:xfrm>
              <a:off x="7026832" y="2062789"/>
              <a:ext cx="0" cy="2780454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</p:grpSp>
      <p:grpSp>
        <p:nvGrpSpPr>
          <p:cNvPr id="109" name="Groupe 108"/>
          <p:cNvGrpSpPr/>
          <p:nvPr/>
        </p:nvGrpSpPr>
        <p:grpSpPr>
          <a:xfrm>
            <a:off x="686994" y="1988436"/>
            <a:ext cx="5181150" cy="3119577"/>
            <a:chOff x="686994" y="1988436"/>
            <a:chExt cx="5181150" cy="3119577"/>
          </a:xfrm>
        </p:grpSpPr>
        <p:sp>
          <p:nvSpPr>
            <p:cNvPr id="17" name="Rectangle 16"/>
            <p:cNvSpPr/>
            <p:nvPr/>
          </p:nvSpPr>
          <p:spPr>
            <a:xfrm>
              <a:off x="3582613" y="3386578"/>
              <a:ext cx="443986" cy="70032"/>
            </a:xfrm>
            <a:prstGeom prst="rect">
              <a:avLst/>
            </a:prstGeom>
            <a:solidFill>
              <a:srgbClr val="002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9" name="Straight Connector 7"/>
            <p:cNvCxnSpPr>
              <a:cxnSpLocks noChangeShapeType="1"/>
            </p:cNvCxnSpPr>
            <p:nvPr/>
          </p:nvCxnSpPr>
          <p:spPr bwMode="auto">
            <a:xfrm rot="10800000">
              <a:off x="942374" y="2898012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20" name="TextBox 8"/>
            <p:cNvSpPr txBox="1">
              <a:spLocks noChangeArrowheads="1"/>
            </p:cNvSpPr>
            <p:nvPr/>
          </p:nvSpPr>
          <p:spPr bwMode="auto">
            <a:xfrm>
              <a:off x="686994" y="2813892"/>
              <a:ext cx="235641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140</a:t>
              </a:r>
            </a:p>
          </p:txBody>
        </p:sp>
        <p:cxnSp>
          <p:nvCxnSpPr>
            <p:cNvPr id="21" name="Straight Connector 11"/>
            <p:cNvCxnSpPr>
              <a:cxnSpLocks noChangeShapeType="1"/>
            </p:cNvCxnSpPr>
            <p:nvPr/>
          </p:nvCxnSpPr>
          <p:spPr bwMode="auto">
            <a:xfrm rot="10800000">
              <a:off x="942374" y="3451878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22" name="TextBox 12"/>
            <p:cNvSpPr txBox="1">
              <a:spLocks noChangeArrowheads="1"/>
            </p:cNvSpPr>
            <p:nvPr/>
          </p:nvSpPr>
          <p:spPr bwMode="auto">
            <a:xfrm>
              <a:off x="686994" y="3367759"/>
              <a:ext cx="235641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</a:p>
          </p:txBody>
        </p:sp>
        <p:cxnSp>
          <p:nvCxnSpPr>
            <p:cNvPr id="23" name="Straight Connector 15"/>
            <p:cNvCxnSpPr>
              <a:cxnSpLocks noChangeShapeType="1"/>
            </p:cNvCxnSpPr>
            <p:nvPr/>
          </p:nvCxnSpPr>
          <p:spPr bwMode="auto">
            <a:xfrm rot="10800000">
              <a:off x="942374" y="4283297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24" name="TextBox 16"/>
            <p:cNvSpPr txBox="1">
              <a:spLocks noChangeArrowheads="1"/>
            </p:cNvSpPr>
            <p:nvPr/>
          </p:nvSpPr>
          <p:spPr bwMode="auto">
            <a:xfrm>
              <a:off x="765541" y="4199178"/>
              <a:ext cx="157094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</a:p>
          </p:txBody>
        </p:sp>
        <p:sp>
          <p:nvSpPr>
            <p:cNvPr id="26" name="TextBox 18"/>
            <p:cNvSpPr txBox="1">
              <a:spLocks noChangeArrowheads="1"/>
            </p:cNvSpPr>
            <p:nvPr/>
          </p:nvSpPr>
          <p:spPr bwMode="auto">
            <a:xfrm>
              <a:off x="844088" y="4752237"/>
              <a:ext cx="78547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cxnSp>
          <p:nvCxnSpPr>
            <p:cNvPr id="27" name="Straight Connector 5"/>
            <p:cNvCxnSpPr>
              <a:cxnSpLocks noChangeShapeType="1"/>
            </p:cNvCxnSpPr>
            <p:nvPr/>
          </p:nvCxnSpPr>
          <p:spPr bwMode="auto">
            <a:xfrm rot="10800000">
              <a:off x="942374" y="2066459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28" name="TextBox 6"/>
            <p:cNvSpPr txBox="1">
              <a:spLocks noChangeArrowheads="1"/>
            </p:cNvSpPr>
            <p:nvPr/>
          </p:nvSpPr>
          <p:spPr bwMode="auto">
            <a:xfrm>
              <a:off x="686994" y="1988436"/>
              <a:ext cx="235641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200</a:t>
              </a:r>
            </a:p>
          </p:txBody>
        </p:sp>
        <p:sp>
          <p:nvSpPr>
            <p:cNvPr id="29" name="TextBox 18"/>
            <p:cNvSpPr txBox="1">
              <a:spLocks noChangeArrowheads="1"/>
            </p:cNvSpPr>
            <p:nvPr/>
          </p:nvSpPr>
          <p:spPr bwMode="auto">
            <a:xfrm>
              <a:off x="765541" y="4489335"/>
              <a:ext cx="157094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cxnSp>
          <p:nvCxnSpPr>
            <p:cNvPr id="30" name="Straight Connector 17"/>
            <p:cNvCxnSpPr>
              <a:cxnSpLocks noChangeShapeType="1"/>
            </p:cNvCxnSpPr>
            <p:nvPr/>
          </p:nvCxnSpPr>
          <p:spPr bwMode="auto">
            <a:xfrm rot="10800000">
              <a:off x="942374" y="4566099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31" name="Straight Connector 15"/>
            <p:cNvCxnSpPr>
              <a:cxnSpLocks noChangeShapeType="1"/>
            </p:cNvCxnSpPr>
            <p:nvPr/>
          </p:nvCxnSpPr>
          <p:spPr bwMode="auto">
            <a:xfrm rot="10800000">
              <a:off x="942374" y="4005727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32" name="TextBox 16"/>
            <p:cNvSpPr txBox="1">
              <a:spLocks noChangeArrowheads="1"/>
            </p:cNvSpPr>
            <p:nvPr/>
          </p:nvSpPr>
          <p:spPr bwMode="auto">
            <a:xfrm>
              <a:off x="765541" y="3921608"/>
              <a:ext cx="157094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</a:p>
          </p:txBody>
        </p:sp>
        <p:cxnSp>
          <p:nvCxnSpPr>
            <p:cNvPr id="33" name="Straight Connector 15"/>
            <p:cNvCxnSpPr>
              <a:cxnSpLocks noChangeShapeType="1"/>
            </p:cNvCxnSpPr>
            <p:nvPr/>
          </p:nvCxnSpPr>
          <p:spPr bwMode="auto">
            <a:xfrm rot="10800000">
              <a:off x="942374" y="3729216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34" name="TextBox 16"/>
            <p:cNvSpPr txBox="1">
              <a:spLocks noChangeArrowheads="1"/>
            </p:cNvSpPr>
            <p:nvPr/>
          </p:nvSpPr>
          <p:spPr bwMode="auto">
            <a:xfrm>
              <a:off x="765541" y="3645097"/>
              <a:ext cx="157094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80</a:t>
              </a:r>
            </a:p>
          </p:txBody>
        </p:sp>
        <p:cxnSp>
          <p:nvCxnSpPr>
            <p:cNvPr id="35" name="Straight Connector 11"/>
            <p:cNvCxnSpPr>
              <a:cxnSpLocks noChangeShapeType="1"/>
            </p:cNvCxnSpPr>
            <p:nvPr/>
          </p:nvCxnSpPr>
          <p:spPr bwMode="auto">
            <a:xfrm rot="10800000">
              <a:off x="942374" y="3175314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36" name="TextBox 12"/>
            <p:cNvSpPr txBox="1">
              <a:spLocks noChangeArrowheads="1"/>
            </p:cNvSpPr>
            <p:nvPr/>
          </p:nvSpPr>
          <p:spPr bwMode="auto">
            <a:xfrm>
              <a:off x="686994" y="3091195"/>
              <a:ext cx="235641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120</a:t>
              </a:r>
            </a:p>
          </p:txBody>
        </p:sp>
        <p:cxnSp>
          <p:nvCxnSpPr>
            <p:cNvPr id="37" name="Straight Connector 7"/>
            <p:cNvCxnSpPr>
              <a:cxnSpLocks noChangeShapeType="1"/>
            </p:cNvCxnSpPr>
            <p:nvPr/>
          </p:nvCxnSpPr>
          <p:spPr bwMode="auto">
            <a:xfrm rot="10800000">
              <a:off x="942374" y="2619969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38" name="TextBox 8"/>
            <p:cNvSpPr txBox="1">
              <a:spLocks noChangeArrowheads="1"/>
            </p:cNvSpPr>
            <p:nvPr/>
          </p:nvSpPr>
          <p:spPr bwMode="auto">
            <a:xfrm>
              <a:off x="686994" y="2535849"/>
              <a:ext cx="235641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160</a:t>
              </a:r>
            </a:p>
          </p:txBody>
        </p:sp>
        <p:cxnSp>
          <p:nvCxnSpPr>
            <p:cNvPr id="39" name="Straight Connector 7"/>
            <p:cNvCxnSpPr>
              <a:cxnSpLocks noChangeShapeType="1"/>
            </p:cNvCxnSpPr>
            <p:nvPr/>
          </p:nvCxnSpPr>
          <p:spPr bwMode="auto">
            <a:xfrm rot="10800000">
              <a:off x="942374" y="2342420"/>
              <a:ext cx="76324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40" name="TextBox 8"/>
            <p:cNvSpPr txBox="1">
              <a:spLocks noChangeArrowheads="1"/>
            </p:cNvSpPr>
            <p:nvPr/>
          </p:nvSpPr>
          <p:spPr bwMode="auto">
            <a:xfrm>
              <a:off x="686994" y="2258300"/>
              <a:ext cx="235641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180</a:t>
              </a:r>
            </a:p>
          </p:txBody>
        </p:sp>
        <p:sp>
          <p:nvSpPr>
            <p:cNvPr id="41" name="TextBox 20"/>
            <p:cNvSpPr txBox="1">
              <a:spLocks noChangeArrowheads="1"/>
            </p:cNvSpPr>
            <p:nvPr/>
          </p:nvSpPr>
          <p:spPr bwMode="auto">
            <a:xfrm>
              <a:off x="1153574" y="4923347"/>
              <a:ext cx="112012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1200" b="1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Colesterol total</a:t>
              </a:r>
            </a:p>
          </p:txBody>
        </p:sp>
        <p:sp>
          <p:nvSpPr>
            <p:cNvPr id="42" name="TextBox 20"/>
            <p:cNvSpPr txBox="1">
              <a:spLocks noChangeArrowheads="1"/>
            </p:cNvSpPr>
            <p:nvPr/>
          </p:nvSpPr>
          <p:spPr bwMode="auto">
            <a:xfrm>
              <a:off x="2705318" y="4923347"/>
              <a:ext cx="31579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HDL</a:t>
              </a:r>
            </a:p>
          </p:txBody>
        </p:sp>
        <p:sp>
          <p:nvSpPr>
            <p:cNvPr id="43" name="TextBox 20"/>
            <p:cNvSpPr txBox="1">
              <a:spLocks noChangeArrowheads="1"/>
            </p:cNvSpPr>
            <p:nvPr/>
          </p:nvSpPr>
          <p:spPr bwMode="auto">
            <a:xfrm>
              <a:off x="3858975" y="4923347"/>
              <a:ext cx="29976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LDL</a:t>
              </a:r>
            </a:p>
          </p:txBody>
        </p:sp>
        <p:sp>
          <p:nvSpPr>
            <p:cNvPr id="44" name="TextBox 20"/>
            <p:cNvSpPr txBox="1">
              <a:spLocks noChangeArrowheads="1"/>
            </p:cNvSpPr>
            <p:nvPr/>
          </p:nvSpPr>
          <p:spPr bwMode="auto">
            <a:xfrm>
              <a:off x="4733084" y="4923347"/>
              <a:ext cx="91506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1200" b="1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Triglicéridos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264018" y="2299223"/>
              <a:ext cx="443986" cy="47927"/>
            </a:xfrm>
            <a:prstGeom prst="rect">
              <a:avLst/>
            </a:prstGeom>
            <a:solidFill>
              <a:srgbClr val="002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264018" y="2347151"/>
              <a:ext cx="443986" cy="24939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423316" y="4126147"/>
              <a:ext cx="443986" cy="45719"/>
            </a:xfrm>
            <a:prstGeom prst="rect">
              <a:avLst/>
            </a:prstGeom>
            <a:solidFill>
              <a:srgbClr val="002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423316" y="4136073"/>
              <a:ext cx="443986" cy="70227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582613" y="3454091"/>
              <a:ext cx="443986" cy="137901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741911" y="2856515"/>
              <a:ext cx="443986" cy="261011"/>
            </a:xfrm>
            <a:prstGeom prst="rect">
              <a:avLst/>
            </a:prstGeom>
            <a:solidFill>
              <a:srgbClr val="002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741911" y="2867477"/>
              <a:ext cx="443986" cy="197275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708004" y="2351406"/>
              <a:ext cx="443986" cy="45719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708004" y="2362092"/>
              <a:ext cx="443986" cy="247899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63809" y="4114933"/>
              <a:ext cx="443986" cy="45719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863809" y="4130179"/>
              <a:ext cx="443986" cy="70756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022875" y="3438927"/>
              <a:ext cx="443986" cy="45719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022875" y="3453239"/>
              <a:ext cx="443986" cy="138635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185898" y="2787630"/>
              <a:ext cx="443986" cy="26101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185898" y="2866719"/>
              <a:ext cx="443986" cy="196984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5" name="Straight Connector 17"/>
            <p:cNvCxnSpPr>
              <a:cxnSpLocks noChangeShapeType="1"/>
            </p:cNvCxnSpPr>
            <p:nvPr/>
          </p:nvCxnSpPr>
          <p:spPr bwMode="auto">
            <a:xfrm>
              <a:off x="1019224" y="2062789"/>
              <a:ext cx="0" cy="2780454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107" name="Straight Connector 17"/>
            <p:cNvCxnSpPr>
              <a:cxnSpLocks noChangeShapeType="1"/>
            </p:cNvCxnSpPr>
            <p:nvPr/>
          </p:nvCxnSpPr>
          <p:spPr bwMode="auto">
            <a:xfrm flipH="1">
              <a:off x="942374" y="4834186"/>
              <a:ext cx="4925770" cy="0"/>
            </a:xfrm>
            <a:prstGeom prst="line">
              <a:avLst/>
            </a:prstGeom>
            <a:noFill/>
            <a:ln w="12700" algn="ctr">
              <a:solidFill>
                <a:srgbClr val="000066"/>
              </a:solidFill>
              <a:round/>
              <a:headEnd/>
              <a:tailEnd/>
            </a:ln>
          </p:spPr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3901658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5"/>
          <p:cNvSpPr txBox="1">
            <a:spLocks/>
          </p:cNvSpPr>
          <p:nvPr/>
        </p:nvSpPr>
        <p:spPr bwMode="auto">
          <a:xfrm>
            <a:off x="104326" y="1156108"/>
            <a:ext cx="8932170" cy="512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 baseline="0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es-ES" sz="2200" dirty="0">
                <a:solidFill>
                  <a:srgbClr val="CC3300"/>
                </a:solidFill>
              </a:rPr>
              <a:t>Cambio (media) de la creatinina sérica (mg/</a:t>
            </a:r>
            <a:r>
              <a:rPr lang="es-ES" sz="2200" dirty="0" err="1">
                <a:solidFill>
                  <a:srgbClr val="CC3300"/>
                </a:solidFill>
              </a:rPr>
              <a:t>dL</a:t>
            </a:r>
            <a:r>
              <a:rPr lang="es-ES" sz="2200" dirty="0">
                <a:solidFill>
                  <a:srgbClr val="CC3300"/>
                </a:solidFill>
              </a:rPr>
              <a:t>) del basal hasta semana 24</a:t>
            </a:r>
          </a:p>
        </p:txBody>
      </p:sp>
      <p:sp>
        <p:nvSpPr>
          <p:cNvPr id="2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s-ES" sz="3200" dirty="0"/>
              <a:t>Estudio STRIIVING: cambio a DTG/ABC/3TC</a:t>
            </a:r>
          </a:p>
        </p:txBody>
      </p:sp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-2" y="6605389"/>
            <a:ext cx="106680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STRIIVING</a:t>
            </a:r>
          </a:p>
        </p:txBody>
      </p:sp>
      <p:sp>
        <p:nvSpPr>
          <p:cNvPr id="31" name="ZoneTexte 69"/>
          <p:cNvSpPr txBox="1">
            <a:spLocks noChangeArrowheads="1"/>
          </p:cNvSpPr>
          <p:nvPr/>
        </p:nvSpPr>
        <p:spPr bwMode="auto">
          <a:xfrm>
            <a:off x="5995256" y="6582618"/>
            <a:ext cx="31418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Trottier</a:t>
            </a:r>
            <a:r>
              <a:rPr lang="de-DE" sz="1200" i="1" dirty="0">
                <a:solidFill>
                  <a:srgbClr val="CC0000"/>
                </a:solidFill>
              </a:rPr>
              <a:t> B. </a:t>
            </a:r>
            <a:r>
              <a:rPr lang="de-DE" sz="1200" i="1" dirty="0" err="1">
                <a:solidFill>
                  <a:srgbClr val="CC0000"/>
                </a:solidFill>
              </a:rPr>
              <a:t>Antivir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Ther</a:t>
            </a:r>
            <a:r>
              <a:rPr lang="de-DE" sz="1200" i="1" dirty="0">
                <a:solidFill>
                  <a:srgbClr val="CC0000"/>
                </a:solidFill>
              </a:rPr>
              <a:t>. 2017;22(4):295-305.</a:t>
            </a:r>
            <a:endParaRPr lang="fr-FR" sz="1200" i="1" dirty="0">
              <a:solidFill>
                <a:srgbClr val="CC0000"/>
              </a:solidFill>
            </a:endParaRPr>
          </a:p>
        </p:txBody>
      </p:sp>
      <p:sp>
        <p:nvSpPr>
          <p:cNvPr id="35" name="Espace réservé du contenu 2"/>
          <p:cNvSpPr txBox="1">
            <a:spLocks/>
          </p:cNvSpPr>
          <p:nvPr/>
        </p:nvSpPr>
        <p:spPr bwMode="auto">
          <a:xfrm>
            <a:off x="-2" y="5877272"/>
            <a:ext cx="9144002" cy="58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/>
            <a:r>
              <a:rPr lang="es-ES" sz="1600" kern="0" dirty="0">
                <a:solidFill>
                  <a:srgbClr val="000066"/>
                </a:solidFill>
              </a:rPr>
              <a:t>Pequeños cambios no progresivos en la creatinina sérica fueron observados en la rama DTG/ABC/3TC debido a la conocida inhibición de la secreción tubular de creatinina por el DTG 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25674" y="1653742"/>
            <a:ext cx="8092189" cy="4151522"/>
            <a:chOff x="25674" y="1653742"/>
            <a:chExt cx="8092189" cy="4151522"/>
          </a:xfrm>
        </p:grpSpPr>
        <p:sp>
          <p:nvSpPr>
            <p:cNvPr id="5" name="TextBox 4"/>
            <p:cNvSpPr txBox="1"/>
            <p:nvPr/>
          </p:nvSpPr>
          <p:spPr>
            <a:xfrm>
              <a:off x="3737035" y="5343599"/>
              <a:ext cx="4395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256</a:t>
              </a:r>
            </a:p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257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2768469" y="5343599"/>
              <a:ext cx="4395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262</a:t>
              </a:r>
            </a:p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257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1760212" y="5343599"/>
              <a:ext cx="4395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275</a:t>
              </a:r>
            </a:p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276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5711595" y="5343599"/>
              <a:ext cx="4395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237</a:t>
              </a:r>
            </a:p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246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7678320" y="5343599"/>
              <a:ext cx="4395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240</a:t>
              </a:r>
            </a:p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249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543419" y="5343599"/>
              <a:ext cx="12233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DTG/ABC/3TC</a:t>
              </a:r>
            </a:p>
            <a:p>
              <a:pPr algn="r"/>
              <a:r>
                <a:rPr lang="en-US" sz="1200" b="1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ART</a:t>
              </a:r>
              <a:endParaRPr lang="en-US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3"/>
            <p:cNvSpPr txBox="1"/>
            <p:nvPr/>
          </p:nvSpPr>
          <p:spPr>
            <a:xfrm>
              <a:off x="25674" y="5156274"/>
              <a:ext cx="1741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ES" sz="1200" b="1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Número de pacientes</a:t>
              </a:r>
            </a:p>
          </p:txBody>
        </p:sp>
        <p:grpSp>
          <p:nvGrpSpPr>
            <p:cNvPr id="58" name="Groupe 57"/>
            <p:cNvGrpSpPr/>
            <p:nvPr/>
          </p:nvGrpSpPr>
          <p:grpSpPr>
            <a:xfrm>
              <a:off x="1835696" y="1772816"/>
              <a:ext cx="6132615" cy="3096940"/>
              <a:chOff x="669925" y="1065213"/>
              <a:chExt cx="8104188" cy="4092575"/>
            </a:xfrm>
          </p:grpSpPr>
          <p:sp>
            <p:nvSpPr>
              <p:cNvPr id="13" name="Freeform 8"/>
              <p:cNvSpPr>
                <a:spLocks/>
              </p:cNvSpPr>
              <p:nvPr/>
            </p:nvSpPr>
            <p:spPr bwMode="auto">
              <a:xfrm>
                <a:off x="795338" y="1065213"/>
                <a:ext cx="7978775" cy="3959225"/>
              </a:xfrm>
              <a:custGeom>
                <a:avLst/>
                <a:gdLst>
                  <a:gd name="T0" fmla="*/ 5026 w 5026"/>
                  <a:gd name="T1" fmla="*/ 2494 h 2494"/>
                  <a:gd name="T2" fmla="*/ 0 w 5026"/>
                  <a:gd name="T3" fmla="*/ 2494 h 2494"/>
                  <a:gd name="T4" fmla="*/ 0 w 5026"/>
                  <a:gd name="T5" fmla="*/ 0 h 2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026" h="2494">
                    <a:moveTo>
                      <a:pt x="5026" y="2494"/>
                    </a:moveTo>
                    <a:lnTo>
                      <a:pt x="0" y="2494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" name="Line 9"/>
              <p:cNvSpPr>
                <a:spLocks noChangeShapeType="1"/>
              </p:cNvSpPr>
              <p:nvPr/>
            </p:nvSpPr>
            <p:spPr bwMode="auto">
              <a:xfrm flipV="1">
                <a:off x="6080125" y="5024438"/>
                <a:ext cx="0" cy="13335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" name="Line 10"/>
              <p:cNvSpPr>
                <a:spLocks noChangeShapeType="1"/>
              </p:cNvSpPr>
              <p:nvPr/>
            </p:nvSpPr>
            <p:spPr bwMode="auto">
              <a:xfrm flipV="1">
                <a:off x="3471863" y="5024438"/>
                <a:ext cx="0" cy="13335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" name="Line 11"/>
              <p:cNvSpPr>
                <a:spLocks noChangeShapeType="1"/>
              </p:cNvSpPr>
              <p:nvPr/>
            </p:nvSpPr>
            <p:spPr bwMode="auto">
              <a:xfrm flipV="1">
                <a:off x="2193925" y="5024438"/>
                <a:ext cx="0" cy="13335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" name="Line 12"/>
              <p:cNvSpPr>
                <a:spLocks noChangeShapeType="1"/>
              </p:cNvSpPr>
              <p:nvPr/>
            </p:nvSpPr>
            <p:spPr bwMode="auto">
              <a:xfrm flipV="1">
                <a:off x="852488" y="5024438"/>
                <a:ext cx="0" cy="13335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" name="Line 13"/>
              <p:cNvSpPr>
                <a:spLocks noChangeShapeType="1"/>
              </p:cNvSpPr>
              <p:nvPr/>
            </p:nvSpPr>
            <p:spPr bwMode="auto">
              <a:xfrm flipV="1">
                <a:off x="8670925" y="5024438"/>
                <a:ext cx="0" cy="13335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" name="Line 14"/>
              <p:cNvSpPr>
                <a:spLocks noChangeShapeType="1"/>
              </p:cNvSpPr>
              <p:nvPr/>
            </p:nvSpPr>
            <p:spPr bwMode="auto">
              <a:xfrm>
                <a:off x="669925" y="1863725"/>
                <a:ext cx="125413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" name="Line 15"/>
              <p:cNvSpPr>
                <a:spLocks noChangeShapeType="1"/>
              </p:cNvSpPr>
              <p:nvPr/>
            </p:nvSpPr>
            <p:spPr bwMode="auto">
              <a:xfrm>
                <a:off x="669925" y="2654300"/>
                <a:ext cx="125413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" name="Line 16"/>
              <p:cNvSpPr>
                <a:spLocks noChangeShapeType="1"/>
              </p:cNvSpPr>
              <p:nvPr/>
            </p:nvSpPr>
            <p:spPr bwMode="auto">
              <a:xfrm>
                <a:off x="669925" y="3444875"/>
                <a:ext cx="125413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" name="Line 17"/>
              <p:cNvSpPr>
                <a:spLocks noChangeShapeType="1"/>
              </p:cNvSpPr>
              <p:nvPr/>
            </p:nvSpPr>
            <p:spPr bwMode="auto">
              <a:xfrm>
                <a:off x="669925" y="4235450"/>
                <a:ext cx="125413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" name="Line 18"/>
              <p:cNvSpPr>
                <a:spLocks noChangeShapeType="1"/>
              </p:cNvSpPr>
              <p:nvPr/>
            </p:nvSpPr>
            <p:spPr bwMode="auto">
              <a:xfrm>
                <a:off x="669925" y="5024438"/>
                <a:ext cx="125413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" name="Line 19"/>
              <p:cNvSpPr>
                <a:spLocks noChangeShapeType="1"/>
              </p:cNvSpPr>
              <p:nvPr/>
            </p:nvSpPr>
            <p:spPr bwMode="auto">
              <a:xfrm>
                <a:off x="669925" y="1076325"/>
                <a:ext cx="125413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" name="Line 20"/>
              <p:cNvSpPr>
                <a:spLocks noChangeShapeType="1"/>
              </p:cNvSpPr>
              <p:nvPr/>
            </p:nvSpPr>
            <p:spPr bwMode="auto">
              <a:xfrm flipH="1">
                <a:off x="795338" y="4025900"/>
                <a:ext cx="7932738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" name="Freeform 21"/>
              <p:cNvSpPr>
                <a:spLocks/>
              </p:cNvSpPr>
              <p:nvPr/>
            </p:nvSpPr>
            <p:spPr bwMode="auto">
              <a:xfrm>
                <a:off x="795338" y="3368675"/>
                <a:ext cx="7920038" cy="76200"/>
              </a:xfrm>
              <a:custGeom>
                <a:avLst/>
                <a:gdLst>
                  <a:gd name="T0" fmla="*/ 4989 w 4989"/>
                  <a:gd name="T1" fmla="*/ 0 h 48"/>
                  <a:gd name="T2" fmla="*/ 857 w 4989"/>
                  <a:gd name="T3" fmla="*/ 0 h 48"/>
                  <a:gd name="T4" fmla="*/ 0 w 4989"/>
                  <a:gd name="T5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989" h="48">
                    <a:moveTo>
                      <a:pt x="4989" y="0"/>
                    </a:moveTo>
                    <a:lnTo>
                      <a:pt x="857" y="0"/>
                    </a:lnTo>
                    <a:lnTo>
                      <a:pt x="0" y="48"/>
                    </a:lnTo>
                  </a:path>
                </a:pathLst>
              </a:custGeom>
              <a:noFill/>
              <a:ln w="30163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" name="Rectangle 22"/>
              <p:cNvSpPr>
                <a:spLocks noChangeArrowheads="1"/>
              </p:cNvSpPr>
              <p:nvPr/>
            </p:nvSpPr>
            <p:spPr bwMode="auto">
              <a:xfrm>
                <a:off x="741363" y="3392488"/>
                <a:ext cx="104775" cy="106363"/>
              </a:xfrm>
              <a:prstGeom prst="rect">
                <a:avLst/>
              </a:pr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" name="Line 23"/>
              <p:cNvSpPr>
                <a:spLocks noChangeShapeType="1"/>
              </p:cNvSpPr>
              <p:nvPr/>
            </p:nvSpPr>
            <p:spPr bwMode="auto">
              <a:xfrm flipV="1">
                <a:off x="6089650" y="2646363"/>
                <a:ext cx="0" cy="1495425"/>
              </a:xfrm>
              <a:prstGeom prst="line">
                <a:avLst/>
              </a:prstGeom>
              <a:noFill/>
              <a:ln w="30163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" name="Line 24"/>
              <p:cNvSpPr>
                <a:spLocks noChangeShapeType="1"/>
              </p:cNvSpPr>
              <p:nvPr/>
            </p:nvSpPr>
            <p:spPr bwMode="auto">
              <a:xfrm flipV="1">
                <a:off x="3473450" y="2590800"/>
                <a:ext cx="0" cy="1538288"/>
              </a:xfrm>
              <a:prstGeom prst="line">
                <a:avLst/>
              </a:prstGeom>
              <a:noFill/>
              <a:ln w="30163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" name="Line 25"/>
              <p:cNvSpPr>
                <a:spLocks noChangeShapeType="1"/>
              </p:cNvSpPr>
              <p:nvPr/>
            </p:nvSpPr>
            <p:spPr bwMode="auto">
              <a:xfrm flipV="1">
                <a:off x="2173288" y="2616200"/>
                <a:ext cx="0" cy="1512888"/>
              </a:xfrm>
              <a:prstGeom prst="line">
                <a:avLst/>
              </a:prstGeom>
              <a:noFill/>
              <a:ln w="30163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6" name="Line 26"/>
              <p:cNvSpPr>
                <a:spLocks noChangeShapeType="1"/>
              </p:cNvSpPr>
              <p:nvPr/>
            </p:nvSpPr>
            <p:spPr bwMode="auto">
              <a:xfrm flipV="1">
                <a:off x="8701088" y="2582863"/>
                <a:ext cx="0" cy="1565275"/>
              </a:xfrm>
              <a:prstGeom prst="line">
                <a:avLst/>
              </a:prstGeom>
              <a:noFill/>
              <a:ln w="30163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7" name="Rectangle 27"/>
              <p:cNvSpPr>
                <a:spLocks noChangeArrowheads="1"/>
              </p:cNvSpPr>
              <p:nvPr/>
            </p:nvSpPr>
            <p:spPr bwMode="auto">
              <a:xfrm>
                <a:off x="2124075" y="3330575"/>
                <a:ext cx="104775" cy="106363"/>
              </a:xfrm>
              <a:prstGeom prst="rect">
                <a:avLst/>
              </a:pr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8" name="Rectangle 28"/>
              <p:cNvSpPr>
                <a:spLocks noChangeArrowheads="1"/>
              </p:cNvSpPr>
              <p:nvPr/>
            </p:nvSpPr>
            <p:spPr bwMode="auto">
              <a:xfrm>
                <a:off x="3430588" y="3314700"/>
                <a:ext cx="103188" cy="104775"/>
              </a:xfrm>
              <a:prstGeom prst="rect">
                <a:avLst/>
              </a:pr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9" name="Rectangle 29"/>
              <p:cNvSpPr>
                <a:spLocks noChangeArrowheads="1"/>
              </p:cNvSpPr>
              <p:nvPr/>
            </p:nvSpPr>
            <p:spPr bwMode="auto">
              <a:xfrm>
                <a:off x="6035675" y="3314700"/>
                <a:ext cx="106363" cy="104775"/>
              </a:xfrm>
              <a:prstGeom prst="rect">
                <a:avLst/>
              </a:pr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0" name="Rectangle 30"/>
              <p:cNvSpPr>
                <a:spLocks noChangeArrowheads="1"/>
              </p:cNvSpPr>
              <p:nvPr/>
            </p:nvSpPr>
            <p:spPr bwMode="auto">
              <a:xfrm>
                <a:off x="8651875" y="3314700"/>
                <a:ext cx="106363" cy="104775"/>
              </a:xfrm>
              <a:prstGeom prst="rect">
                <a:avLst/>
              </a:pr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" name="Line 32"/>
              <p:cNvSpPr>
                <a:spLocks noChangeShapeType="1"/>
              </p:cNvSpPr>
              <p:nvPr/>
            </p:nvSpPr>
            <p:spPr bwMode="auto">
              <a:xfrm flipV="1">
                <a:off x="8631238" y="1852613"/>
                <a:ext cx="0" cy="1819275"/>
              </a:xfrm>
              <a:prstGeom prst="line">
                <a:avLst/>
              </a:prstGeom>
              <a:noFill/>
              <a:ln w="3016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" name="Freeform 33"/>
              <p:cNvSpPr>
                <a:spLocks/>
              </p:cNvSpPr>
              <p:nvPr/>
            </p:nvSpPr>
            <p:spPr bwMode="auto">
              <a:xfrm>
                <a:off x="6019800" y="2665413"/>
                <a:ext cx="2608263" cy="93663"/>
              </a:xfrm>
              <a:custGeom>
                <a:avLst/>
                <a:gdLst>
                  <a:gd name="T0" fmla="*/ 1643 w 1643"/>
                  <a:gd name="T1" fmla="*/ 59 h 59"/>
                  <a:gd name="T2" fmla="*/ 3 w 1643"/>
                  <a:gd name="T3" fmla="*/ 0 h 59"/>
                  <a:gd name="T4" fmla="*/ 0 w 1643"/>
                  <a:gd name="T5" fmla="*/ 1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43" h="59">
                    <a:moveTo>
                      <a:pt x="1643" y="59"/>
                    </a:moveTo>
                    <a:lnTo>
                      <a:pt x="3" y="0"/>
                    </a:lnTo>
                    <a:lnTo>
                      <a:pt x="0" y="1"/>
                    </a:lnTo>
                  </a:path>
                </a:pathLst>
              </a:custGeom>
              <a:noFill/>
              <a:ln w="3016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4" name="Line 34"/>
              <p:cNvSpPr>
                <a:spLocks noChangeShapeType="1"/>
              </p:cNvSpPr>
              <p:nvPr/>
            </p:nvSpPr>
            <p:spPr bwMode="auto">
              <a:xfrm flipV="1">
                <a:off x="6019800" y="1879600"/>
                <a:ext cx="0" cy="787400"/>
              </a:xfrm>
              <a:prstGeom prst="line">
                <a:avLst/>
              </a:prstGeom>
              <a:noFill/>
              <a:ln w="3016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5" name="Line 35"/>
              <p:cNvSpPr>
                <a:spLocks noChangeShapeType="1"/>
              </p:cNvSpPr>
              <p:nvPr/>
            </p:nvSpPr>
            <p:spPr bwMode="auto">
              <a:xfrm flipV="1">
                <a:off x="6019800" y="2667000"/>
                <a:ext cx="0" cy="787400"/>
              </a:xfrm>
              <a:prstGeom prst="line">
                <a:avLst/>
              </a:prstGeom>
              <a:noFill/>
              <a:ln w="3016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6" name="Line 36"/>
              <p:cNvSpPr>
                <a:spLocks noChangeShapeType="1"/>
              </p:cNvSpPr>
              <p:nvPr/>
            </p:nvSpPr>
            <p:spPr bwMode="auto">
              <a:xfrm flipV="1">
                <a:off x="3408363" y="1895475"/>
                <a:ext cx="0" cy="866775"/>
              </a:xfrm>
              <a:prstGeom prst="line">
                <a:avLst/>
              </a:prstGeom>
              <a:noFill/>
              <a:ln w="3016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7" name="Freeform 37"/>
              <p:cNvSpPr>
                <a:spLocks/>
              </p:cNvSpPr>
              <p:nvPr/>
            </p:nvSpPr>
            <p:spPr bwMode="auto">
              <a:xfrm>
                <a:off x="795338" y="2765425"/>
                <a:ext cx="1311275" cy="679450"/>
              </a:xfrm>
              <a:custGeom>
                <a:avLst/>
                <a:gdLst>
                  <a:gd name="T0" fmla="*/ 826 w 826"/>
                  <a:gd name="T1" fmla="*/ 0 h 428"/>
                  <a:gd name="T2" fmla="*/ 821 w 826"/>
                  <a:gd name="T3" fmla="*/ 0 h 428"/>
                  <a:gd name="T4" fmla="*/ 0 w 826"/>
                  <a:gd name="T5" fmla="*/ 428 h 4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26" h="428">
                    <a:moveTo>
                      <a:pt x="826" y="0"/>
                    </a:moveTo>
                    <a:lnTo>
                      <a:pt x="821" y="0"/>
                    </a:lnTo>
                    <a:lnTo>
                      <a:pt x="0" y="428"/>
                    </a:lnTo>
                  </a:path>
                </a:pathLst>
              </a:custGeom>
              <a:noFill/>
              <a:ln w="3016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8" name="Line 38"/>
              <p:cNvSpPr>
                <a:spLocks noChangeShapeType="1"/>
              </p:cNvSpPr>
              <p:nvPr/>
            </p:nvSpPr>
            <p:spPr bwMode="auto">
              <a:xfrm flipV="1">
                <a:off x="2106613" y="1928813"/>
                <a:ext cx="0" cy="836613"/>
              </a:xfrm>
              <a:prstGeom prst="line">
                <a:avLst/>
              </a:prstGeom>
              <a:noFill/>
              <a:ln w="3016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9" name="Line 39"/>
              <p:cNvSpPr>
                <a:spLocks noChangeShapeType="1"/>
              </p:cNvSpPr>
              <p:nvPr/>
            </p:nvSpPr>
            <p:spPr bwMode="auto">
              <a:xfrm flipV="1">
                <a:off x="2106613" y="2765425"/>
                <a:ext cx="0" cy="828675"/>
              </a:xfrm>
              <a:prstGeom prst="line">
                <a:avLst/>
              </a:prstGeom>
              <a:noFill/>
              <a:ln w="3016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0" name="Line 40"/>
              <p:cNvSpPr>
                <a:spLocks noChangeShapeType="1"/>
              </p:cNvSpPr>
              <p:nvPr/>
            </p:nvSpPr>
            <p:spPr bwMode="auto">
              <a:xfrm flipH="1">
                <a:off x="2106613" y="2762250"/>
                <a:ext cx="1301750" cy="3175"/>
              </a:xfrm>
              <a:prstGeom prst="line">
                <a:avLst/>
              </a:prstGeom>
              <a:noFill/>
              <a:ln w="3016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1" name="Line 41"/>
              <p:cNvSpPr>
                <a:spLocks noChangeShapeType="1"/>
              </p:cNvSpPr>
              <p:nvPr/>
            </p:nvSpPr>
            <p:spPr bwMode="auto">
              <a:xfrm flipV="1">
                <a:off x="3408363" y="2762250"/>
                <a:ext cx="0" cy="866775"/>
              </a:xfrm>
              <a:prstGeom prst="line">
                <a:avLst/>
              </a:prstGeom>
              <a:noFill/>
              <a:ln w="3016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2" name="Line 42"/>
              <p:cNvSpPr>
                <a:spLocks noChangeShapeType="1"/>
              </p:cNvSpPr>
              <p:nvPr/>
            </p:nvSpPr>
            <p:spPr bwMode="auto">
              <a:xfrm flipH="1">
                <a:off x="3408363" y="2667000"/>
                <a:ext cx="2611438" cy="95250"/>
              </a:xfrm>
              <a:prstGeom prst="line">
                <a:avLst/>
              </a:prstGeom>
              <a:noFill/>
              <a:ln w="3016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3" name="Rectangle 43"/>
              <p:cNvSpPr>
                <a:spLocks noChangeArrowheads="1"/>
              </p:cNvSpPr>
              <p:nvPr/>
            </p:nvSpPr>
            <p:spPr bwMode="auto">
              <a:xfrm>
                <a:off x="2055813" y="2711450"/>
                <a:ext cx="106363" cy="104775"/>
              </a:xfrm>
              <a:prstGeom prst="rect">
                <a:avLst/>
              </a:prstGeom>
              <a:solidFill>
                <a:srgbClr val="000066"/>
              </a:solidFill>
              <a:ln w="0">
                <a:solidFill>
                  <a:srgbClr val="000066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4" name="Rectangle 44"/>
              <p:cNvSpPr>
                <a:spLocks noChangeArrowheads="1"/>
              </p:cNvSpPr>
              <p:nvPr/>
            </p:nvSpPr>
            <p:spPr bwMode="auto">
              <a:xfrm>
                <a:off x="3357563" y="2711450"/>
                <a:ext cx="104775" cy="104775"/>
              </a:xfrm>
              <a:prstGeom prst="rect">
                <a:avLst/>
              </a:prstGeom>
              <a:solidFill>
                <a:srgbClr val="000066"/>
              </a:solidFill>
              <a:ln w="0">
                <a:solidFill>
                  <a:srgbClr val="000066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5" name="Rectangle 45"/>
              <p:cNvSpPr>
                <a:spLocks noChangeArrowheads="1"/>
              </p:cNvSpPr>
              <p:nvPr/>
            </p:nvSpPr>
            <p:spPr bwMode="auto">
              <a:xfrm>
                <a:off x="5967413" y="2613025"/>
                <a:ext cx="106363" cy="106363"/>
              </a:xfrm>
              <a:prstGeom prst="rect">
                <a:avLst/>
              </a:prstGeom>
              <a:solidFill>
                <a:srgbClr val="000066"/>
              </a:solidFill>
              <a:ln w="0">
                <a:solidFill>
                  <a:srgbClr val="000066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6" name="Rectangle 46"/>
              <p:cNvSpPr>
                <a:spLocks noChangeArrowheads="1"/>
              </p:cNvSpPr>
              <p:nvPr/>
            </p:nvSpPr>
            <p:spPr bwMode="auto">
              <a:xfrm>
                <a:off x="8574088" y="2705100"/>
                <a:ext cx="104775" cy="106363"/>
              </a:xfrm>
              <a:prstGeom prst="rect">
                <a:avLst/>
              </a:prstGeom>
              <a:solidFill>
                <a:srgbClr val="000066"/>
              </a:solidFill>
              <a:ln w="0">
                <a:solidFill>
                  <a:srgbClr val="000066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62" name="TextBox 4"/>
            <p:cNvSpPr txBox="1"/>
            <p:nvPr/>
          </p:nvSpPr>
          <p:spPr>
            <a:xfrm>
              <a:off x="3821993" y="4878913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TextBox 6"/>
            <p:cNvSpPr txBox="1"/>
            <p:nvPr/>
          </p:nvSpPr>
          <p:spPr>
            <a:xfrm>
              <a:off x="2853427" y="4878913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TextBox 7"/>
            <p:cNvSpPr txBox="1"/>
            <p:nvPr/>
          </p:nvSpPr>
          <p:spPr>
            <a:xfrm>
              <a:off x="1793874" y="4878913"/>
              <a:ext cx="3722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BL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TextBox 8"/>
            <p:cNvSpPr txBox="1"/>
            <p:nvPr/>
          </p:nvSpPr>
          <p:spPr>
            <a:xfrm>
              <a:off x="5754075" y="487891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16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TextBox 9"/>
            <p:cNvSpPr txBox="1"/>
            <p:nvPr/>
          </p:nvSpPr>
          <p:spPr>
            <a:xfrm>
              <a:off x="7720799" y="487891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24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TextBox 8"/>
            <p:cNvSpPr txBox="1"/>
            <p:nvPr/>
          </p:nvSpPr>
          <p:spPr>
            <a:xfrm>
              <a:off x="4562009" y="5017412"/>
              <a:ext cx="7748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200" b="1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Semana</a:t>
              </a:r>
              <a:endParaRPr lang="es-ES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TextBox 7"/>
            <p:cNvSpPr txBox="1"/>
            <p:nvPr/>
          </p:nvSpPr>
          <p:spPr>
            <a:xfrm>
              <a:off x="1455149" y="4630347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-0,2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TextBox 7"/>
            <p:cNvSpPr txBox="1"/>
            <p:nvPr/>
          </p:nvSpPr>
          <p:spPr>
            <a:xfrm>
              <a:off x="1455149" y="4035026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-0,1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TextBox 7"/>
            <p:cNvSpPr txBox="1"/>
            <p:nvPr/>
          </p:nvSpPr>
          <p:spPr>
            <a:xfrm>
              <a:off x="1634686" y="3439705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TextBox 7"/>
            <p:cNvSpPr txBox="1"/>
            <p:nvPr/>
          </p:nvSpPr>
          <p:spPr>
            <a:xfrm>
              <a:off x="1506445" y="2844384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0,1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TextBox 7"/>
            <p:cNvSpPr txBox="1"/>
            <p:nvPr/>
          </p:nvSpPr>
          <p:spPr>
            <a:xfrm>
              <a:off x="1506445" y="2249063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0,2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TextBox 7"/>
            <p:cNvSpPr txBox="1"/>
            <p:nvPr/>
          </p:nvSpPr>
          <p:spPr>
            <a:xfrm>
              <a:off x="1506445" y="1653742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0,3</a:t>
              </a:r>
              <a:endParaRPr lang="en-US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AutoShape 165"/>
            <p:cNvSpPr>
              <a:spLocks noChangeArrowheads="1"/>
            </p:cNvSpPr>
            <p:nvPr/>
          </p:nvSpPr>
          <p:spPr bwMode="auto">
            <a:xfrm>
              <a:off x="3570530" y="1772816"/>
              <a:ext cx="3377733" cy="3797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77" name="Rectangle 48"/>
            <p:cNvSpPr>
              <a:spLocks/>
            </p:cNvSpPr>
            <p:nvPr/>
          </p:nvSpPr>
          <p:spPr bwMode="auto">
            <a:xfrm>
              <a:off x="3692460" y="1913037"/>
              <a:ext cx="107950" cy="97734"/>
            </a:xfrm>
            <a:prstGeom prst="rect">
              <a:avLst/>
            </a:prstGeom>
            <a:solidFill>
              <a:srgbClr val="000066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2400">
                <a:solidFill>
                  <a:srgbClr val="000066"/>
                </a:solidFill>
              </a:endParaRPr>
            </a:p>
          </p:txBody>
        </p:sp>
        <p:sp>
          <p:nvSpPr>
            <p:cNvPr id="78" name="Rectangle 49"/>
            <p:cNvSpPr>
              <a:spLocks/>
            </p:cNvSpPr>
            <p:nvPr/>
          </p:nvSpPr>
          <p:spPr bwMode="auto">
            <a:xfrm>
              <a:off x="5154707" y="1913037"/>
              <a:ext cx="107950" cy="97734"/>
            </a:xfrm>
            <a:prstGeom prst="rect">
              <a:avLst/>
            </a:prstGeom>
            <a:solidFill>
              <a:srgbClr val="FF6600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2400">
                <a:solidFill>
                  <a:srgbClr val="000066"/>
                </a:solidFill>
              </a:endParaRPr>
            </a:p>
          </p:txBody>
        </p:sp>
        <p:sp>
          <p:nvSpPr>
            <p:cNvPr id="79" name="ZoneTexte 52"/>
            <p:cNvSpPr txBox="1">
              <a:spLocks noChangeArrowheads="1"/>
            </p:cNvSpPr>
            <p:nvPr/>
          </p:nvSpPr>
          <p:spPr bwMode="auto">
            <a:xfrm>
              <a:off x="3805172" y="1805475"/>
              <a:ext cx="136486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DTG/ABC/3TC</a:t>
              </a:r>
            </a:p>
          </p:txBody>
        </p:sp>
        <p:sp>
          <p:nvSpPr>
            <p:cNvPr id="80" name="ZoneTexte 53"/>
            <p:cNvSpPr txBox="1">
              <a:spLocks noChangeArrowheads="1"/>
            </p:cNvSpPr>
            <p:nvPr/>
          </p:nvSpPr>
          <p:spPr bwMode="auto">
            <a:xfrm>
              <a:off x="5267419" y="1805475"/>
              <a:ext cx="169980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>
                  <a:solidFill>
                    <a:srgbClr val="333399"/>
                  </a:solidFill>
                  <a:latin typeface="+mj-lt"/>
                </a:rPr>
                <a:t>Continuación ART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147671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610707" y="1109614"/>
            <a:ext cx="59555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 baseline="0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/>
            <a:r>
              <a:rPr lang="es-ES" sz="2400" dirty="0">
                <a:solidFill>
                  <a:srgbClr val="CC3300"/>
                </a:solidFill>
              </a:rPr>
              <a:t>Satisfacción con el tratamiento (HIVTSQ)</a:t>
            </a:r>
          </a:p>
          <a:p>
            <a:pPr algn="ctr"/>
            <a:r>
              <a:rPr lang="es-ES" sz="2400" dirty="0">
                <a:solidFill>
                  <a:srgbClr val="CC3300"/>
                </a:solidFill>
              </a:rPr>
              <a:t>Media ajustada de cambio en el score a S24</a:t>
            </a: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s-ES" sz="3200" dirty="0"/>
              <a:t>Estudio STRIIVING: cambio a DTG/ABC/3TC</a:t>
            </a:r>
          </a:p>
        </p:txBody>
      </p:sp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-2" y="6605389"/>
            <a:ext cx="106680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STRIIVING</a:t>
            </a: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5995256" y="6582618"/>
            <a:ext cx="31418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Trottier</a:t>
            </a:r>
            <a:r>
              <a:rPr lang="de-DE" sz="1200" i="1" dirty="0">
                <a:solidFill>
                  <a:srgbClr val="CC0000"/>
                </a:solidFill>
              </a:rPr>
              <a:t> B. </a:t>
            </a:r>
            <a:r>
              <a:rPr lang="de-DE" sz="1200" i="1" dirty="0" err="1">
                <a:solidFill>
                  <a:srgbClr val="CC0000"/>
                </a:solidFill>
              </a:rPr>
              <a:t>Antivir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Ther</a:t>
            </a:r>
            <a:r>
              <a:rPr lang="de-DE" sz="1200" i="1" dirty="0">
                <a:solidFill>
                  <a:srgbClr val="CC0000"/>
                </a:solidFill>
              </a:rPr>
              <a:t>. 2017;22(4):295-305.</a:t>
            </a:r>
            <a:endParaRPr lang="fr-FR" sz="1200" i="1" dirty="0">
              <a:solidFill>
                <a:srgbClr val="CC0000"/>
              </a:solidFill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 bwMode="auto">
          <a:xfrm>
            <a:off x="347563" y="5805488"/>
            <a:ext cx="7824837" cy="34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/>
            <a:r>
              <a:rPr lang="es-ES" sz="1800" kern="0" dirty="0">
                <a:solidFill>
                  <a:srgbClr val="000066"/>
                </a:solidFill>
              </a:rPr>
              <a:t>Al basal, el score de satisfacción global con el tratamiento fue similar </a:t>
            </a:r>
            <a:br>
              <a:rPr lang="es-ES" sz="1800" kern="0" dirty="0">
                <a:solidFill>
                  <a:srgbClr val="000066"/>
                </a:solidFill>
              </a:rPr>
            </a:br>
            <a:r>
              <a:rPr lang="es-ES" sz="1800" kern="0" dirty="0">
                <a:solidFill>
                  <a:srgbClr val="000066"/>
                </a:solidFill>
              </a:rPr>
              <a:t>entre las ramas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893864" y="2080452"/>
            <a:ext cx="7422552" cy="3566243"/>
            <a:chOff x="893864" y="2080452"/>
            <a:chExt cx="7422552" cy="3566243"/>
          </a:xfrm>
        </p:grpSpPr>
        <p:sp>
          <p:nvSpPr>
            <p:cNvPr id="8" name="TextBox 13"/>
            <p:cNvSpPr txBox="1"/>
            <p:nvPr/>
          </p:nvSpPr>
          <p:spPr>
            <a:xfrm>
              <a:off x="4860032" y="2712086"/>
              <a:ext cx="3312368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Diferencia media ajustada a S24 (IC95%): 2.4 (1.3, 3.5) ; p &lt; 0.001</a:t>
              </a:r>
            </a:p>
          </p:txBody>
        </p:sp>
        <p:sp>
          <p:nvSpPr>
            <p:cNvPr id="14" name="AutoShape 165"/>
            <p:cNvSpPr>
              <a:spLocks noChangeArrowheads="1"/>
            </p:cNvSpPr>
            <p:nvPr/>
          </p:nvSpPr>
          <p:spPr bwMode="auto">
            <a:xfrm>
              <a:off x="3131839" y="2080452"/>
              <a:ext cx="3377733" cy="3797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15" name="Rectangle 48"/>
            <p:cNvSpPr>
              <a:spLocks/>
            </p:cNvSpPr>
            <p:nvPr/>
          </p:nvSpPr>
          <p:spPr bwMode="auto">
            <a:xfrm>
              <a:off x="3253769" y="2220673"/>
              <a:ext cx="107950" cy="97734"/>
            </a:xfrm>
            <a:prstGeom prst="rect">
              <a:avLst/>
            </a:prstGeom>
            <a:solidFill>
              <a:srgbClr val="000066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2400">
                <a:solidFill>
                  <a:srgbClr val="000066"/>
                </a:solidFill>
              </a:endParaRPr>
            </a:p>
          </p:txBody>
        </p:sp>
        <p:sp>
          <p:nvSpPr>
            <p:cNvPr id="16" name="Rectangle 49"/>
            <p:cNvSpPr>
              <a:spLocks/>
            </p:cNvSpPr>
            <p:nvPr/>
          </p:nvSpPr>
          <p:spPr bwMode="auto">
            <a:xfrm>
              <a:off x="4716016" y="2220673"/>
              <a:ext cx="107950" cy="97734"/>
            </a:xfrm>
            <a:prstGeom prst="rect">
              <a:avLst/>
            </a:prstGeom>
            <a:solidFill>
              <a:srgbClr val="FF6600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2400">
                <a:solidFill>
                  <a:srgbClr val="000066"/>
                </a:solidFill>
              </a:endParaRPr>
            </a:p>
          </p:txBody>
        </p:sp>
        <p:sp>
          <p:nvSpPr>
            <p:cNvPr id="17" name="ZoneTexte 52"/>
            <p:cNvSpPr txBox="1">
              <a:spLocks noChangeArrowheads="1"/>
            </p:cNvSpPr>
            <p:nvPr/>
          </p:nvSpPr>
          <p:spPr bwMode="auto">
            <a:xfrm>
              <a:off x="3366481" y="2113111"/>
              <a:ext cx="136486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DTG/ABC/3TC</a:t>
              </a:r>
            </a:p>
          </p:txBody>
        </p:sp>
        <p:sp>
          <p:nvSpPr>
            <p:cNvPr id="18" name="ZoneTexte 53"/>
            <p:cNvSpPr txBox="1">
              <a:spLocks noChangeArrowheads="1"/>
            </p:cNvSpPr>
            <p:nvPr/>
          </p:nvSpPr>
          <p:spPr bwMode="auto">
            <a:xfrm>
              <a:off x="4828728" y="2113111"/>
              <a:ext cx="169980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>
                  <a:solidFill>
                    <a:srgbClr val="333399"/>
                  </a:solidFill>
                  <a:latin typeface="+mj-lt"/>
                </a:rPr>
                <a:t>Continuación ART</a:t>
              </a:r>
            </a:p>
          </p:txBody>
        </p:sp>
        <p:grpSp>
          <p:nvGrpSpPr>
            <p:cNvPr id="28" name="Groupe 27"/>
            <p:cNvGrpSpPr/>
            <p:nvPr/>
          </p:nvGrpSpPr>
          <p:grpSpPr>
            <a:xfrm>
              <a:off x="1116062" y="2720909"/>
              <a:ext cx="7200354" cy="2580299"/>
              <a:chOff x="-166688" y="2736851"/>
              <a:chExt cx="8310563" cy="2978150"/>
            </a:xfrm>
          </p:grpSpPr>
          <p:sp>
            <p:nvSpPr>
              <p:cNvPr id="7" name="Freeform 8"/>
              <p:cNvSpPr>
                <a:spLocks/>
              </p:cNvSpPr>
              <p:nvPr/>
            </p:nvSpPr>
            <p:spPr bwMode="auto">
              <a:xfrm>
                <a:off x="-53975" y="2736851"/>
                <a:ext cx="8197850" cy="2978150"/>
              </a:xfrm>
              <a:custGeom>
                <a:avLst/>
                <a:gdLst>
                  <a:gd name="T0" fmla="*/ 5164 w 5164"/>
                  <a:gd name="T1" fmla="*/ 1876 h 1876"/>
                  <a:gd name="T2" fmla="*/ 0 w 5164"/>
                  <a:gd name="T3" fmla="*/ 1876 h 1876"/>
                  <a:gd name="T4" fmla="*/ 0 w 5164"/>
                  <a:gd name="T5" fmla="*/ 0 h 1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164" h="1876">
                    <a:moveTo>
                      <a:pt x="5164" y="1876"/>
                    </a:moveTo>
                    <a:lnTo>
                      <a:pt x="0" y="1876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>
                <a:off x="-166688" y="3476626"/>
                <a:ext cx="1127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" name="Line 10"/>
              <p:cNvSpPr>
                <a:spLocks noChangeShapeType="1"/>
              </p:cNvSpPr>
              <p:nvPr/>
            </p:nvSpPr>
            <p:spPr bwMode="auto">
              <a:xfrm>
                <a:off x="-166688" y="4230688"/>
                <a:ext cx="1127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" name="Line 11"/>
              <p:cNvSpPr>
                <a:spLocks noChangeShapeType="1"/>
              </p:cNvSpPr>
              <p:nvPr/>
            </p:nvSpPr>
            <p:spPr bwMode="auto">
              <a:xfrm>
                <a:off x="-166688" y="4953001"/>
                <a:ext cx="1127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" name="Line 12"/>
              <p:cNvSpPr>
                <a:spLocks noChangeShapeType="1"/>
              </p:cNvSpPr>
              <p:nvPr/>
            </p:nvSpPr>
            <p:spPr bwMode="auto">
              <a:xfrm>
                <a:off x="-166688" y="5715001"/>
                <a:ext cx="1127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" name="Line 13"/>
              <p:cNvSpPr>
                <a:spLocks noChangeShapeType="1"/>
              </p:cNvSpPr>
              <p:nvPr/>
            </p:nvSpPr>
            <p:spPr bwMode="auto">
              <a:xfrm>
                <a:off x="-166688" y="2744788"/>
                <a:ext cx="1127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" name="Rectangle 14"/>
              <p:cNvSpPr>
                <a:spLocks noChangeArrowheads="1"/>
              </p:cNvSpPr>
              <p:nvPr/>
            </p:nvSpPr>
            <p:spPr bwMode="auto">
              <a:xfrm>
                <a:off x="1192213" y="3333751"/>
                <a:ext cx="1611313" cy="2381250"/>
              </a:xfrm>
              <a:prstGeom prst="rect">
                <a:avLst/>
              </a:prstGeom>
              <a:solidFill>
                <a:srgbClr val="000066"/>
              </a:solidFill>
              <a:ln w="0">
                <a:solidFill>
                  <a:srgbClr val="000066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24" name="Rectangle 15"/>
              <p:cNvSpPr>
                <a:spLocks noChangeArrowheads="1"/>
              </p:cNvSpPr>
              <p:nvPr/>
            </p:nvSpPr>
            <p:spPr bwMode="auto">
              <a:xfrm>
                <a:off x="5278438" y="5124451"/>
                <a:ext cx="1609725" cy="590550"/>
              </a:xfrm>
              <a:prstGeom prst="rect">
                <a:avLst/>
              </a:pr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" name="Line 16"/>
              <p:cNvSpPr>
                <a:spLocks noChangeShapeType="1"/>
              </p:cNvSpPr>
              <p:nvPr/>
            </p:nvSpPr>
            <p:spPr bwMode="auto">
              <a:xfrm flipV="1">
                <a:off x="6078538" y="4810126"/>
                <a:ext cx="0" cy="588963"/>
              </a:xfrm>
              <a:prstGeom prst="line">
                <a:avLst/>
              </a:prstGeom>
              <a:noFill/>
              <a:ln w="3016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" name="Line 17"/>
              <p:cNvSpPr>
                <a:spLocks noChangeShapeType="1"/>
              </p:cNvSpPr>
              <p:nvPr/>
            </p:nvSpPr>
            <p:spPr bwMode="auto">
              <a:xfrm flipV="1">
                <a:off x="1992313" y="3040063"/>
                <a:ext cx="0" cy="598488"/>
              </a:xfrm>
              <a:prstGeom prst="line">
                <a:avLst/>
              </a:prstGeom>
              <a:noFill/>
              <a:ln w="30163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29" name="ZoneTexte 28"/>
            <p:cNvSpPr txBox="1"/>
            <p:nvPr/>
          </p:nvSpPr>
          <p:spPr>
            <a:xfrm>
              <a:off x="893864" y="5160610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0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893864" y="4502504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1</a:t>
              </a: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893864" y="3876684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2</a:t>
              </a: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893864" y="3223357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3</a:t>
              </a: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893864" y="2589286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4</a:t>
              </a: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2046333" y="5369696"/>
              <a:ext cx="18902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000066"/>
                  </a:solidFill>
                </a:rPr>
                <a:t>DTG/ABC/3TC (N = 269)</a:t>
              </a: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5937042" y="5369696"/>
              <a:ext cx="11881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000066"/>
                  </a:solidFill>
                </a:rPr>
                <a:t>ART (N = 276)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2413704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5">
            <a:lumMod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1094</Words>
  <Application>Microsoft Office PowerPoint</Application>
  <PresentationFormat>Affichage à l'écran (4:3)</PresentationFormat>
  <Paragraphs>366</Paragraphs>
  <Slides>10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ARV_trials_2016</vt:lpstr>
      <vt:lpstr>Cambio a DTG/ABC/3TC</vt:lpstr>
      <vt:lpstr>Estudio STRIIVING: cambio a DTG/ABC/3TC</vt:lpstr>
      <vt:lpstr>Estudio STRIIVING: cambio a DTG/ABC/3TC</vt:lpstr>
      <vt:lpstr>Estudio STRIIVING: cambio a DTG/ABC/3TC</vt:lpstr>
      <vt:lpstr>Estudio STRIIVING: cambio a DTG/ABC/3TC</vt:lpstr>
      <vt:lpstr>Estudio STRIIVING: cambio a DTG/ABC/3TC</vt:lpstr>
      <vt:lpstr>Estudio STRIIVING: cambio a DTG/ABC/3TC</vt:lpstr>
      <vt:lpstr>Estudio STRIIVING: cambio a DTG/ABC/3TC</vt:lpstr>
      <vt:lpstr>Estudio STRIIVING: cambio a DTG/ABC/3TC</vt:lpstr>
      <vt:lpstr>Estudio STRIIVING: cambio a DTG/ABC/3TC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Pedro Cahn, Anton Poszniak, François Raffi</dc:creator>
  <cp:lastModifiedBy>Utilisateur</cp:lastModifiedBy>
  <cp:revision>552</cp:revision>
  <dcterms:created xsi:type="dcterms:W3CDTF">2014-11-11T16:43:33Z</dcterms:created>
  <dcterms:modified xsi:type="dcterms:W3CDTF">2018-01-31T14:49:35Z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0E457682-A8FA-4F81-817F-8AAF511D02E4</vt:lpwstr>
  </property>
  <property fmtid="{D5CDD505-2E9C-101B-9397-08002B2CF9AE}" pid="3" name="ArticulatePath">
    <vt:lpwstr>STRIIVING ENGLISH 05092016 à revoir</vt:lpwstr>
  </property>
</Properties>
</file>