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98" r:id="rId3"/>
    <p:sldId id="299" r:id="rId4"/>
    <p:sldId id="300" r:id="rId5"/>
    <p:sldId id="307" r:id="rId6"/>
    <p:sldId id="301" r:id="rId7"/>
    <p:sldId id="317" r:id="rId8"/>
    <p:sldId id="318" r:id="rId9"/>
    <p:sldId id="316" r:id="rId10"/>
    <p:sldId id="302" r:id="rId11"/>
  </p:sldIdLst>
  <p:sldSz cx="9144000" cy="6858000" type="screen4x3"/>
  <p:notesSz cx="6759575" cy="98679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33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7" clrIdx="0"/>
  <p:cmAuthor id="2" name="anton" initials="a" lastIdx="7" clrIdx="1"/>
  <p:cmAuthor id="3" name="anton Pozniak" initials="aP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DDDDDD"/>
    <a:srgbClr val="FFFFFF"/>
    <a:srgbClr val="008000"/>
    <a:srgbClr val="333399"/>
    <a:srgbClr val="BFBFBF"/>
    <a:srgbClr val="F66900"/>
    <a:srgbClr val="6338A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4128" autoAdjust="0"/>
    <p:restoredTop sz="99784" autoAdjust="0"/>
  </p:normalViewPr>
  <p:slideViewPr>
    <p:cSldViewPr snapToGrid="0" showGuides="1">
      <p:cViewPr>
        <p:scale>
          <a:sx n="100" d="100"/>
          <a:sy n="100" d="100"/>
        </p:scale>
        <p:origin x="-2718" y="-372"/>
      </p:cViewPr>
      <p:guideLst>
        <p:guide orient="horz" pos="1933"/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880" y="78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4516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92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6759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402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5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de TDF a 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rgbClr val="BFBFBF"/>
                </a:solidFill>
                <a:latin typeface="Calibri" pitchFamily="34" charset="0"/>
              </a:rPr>
              <a:t>Estudio GS-US-292-0109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rgbClr val="BFBFBF"/>
                </a:solidFill>
                <a:latin typeface="Calibri" pitchFamily="34" charset="0"/>
              </a:rPr>
              <a:t>Estudio GS-US-311-1089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rgbClr val="BFBFBF"/>
                </a:solidFill>
                <a:latin typeface="Calibri" pitchFamily="34" charset="0"/>
              </a:rPr>
              <a:t>Estudio GS-US-366-1216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</a:rPr>
              <a:t>Estudio GS-US-366-1160 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07" y="44450"/>
            <a:ext cx="8891891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GS-US-366-1160: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EFV/FTC/TDF a RPV/FTC/TAF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  <a:t>Conclusión</a:t>
            </a:r>
            <a:b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s-E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s-ES" sz="2000" dirty="0"/>
              <a:t>Globalmente, individuos HIV positivos virológicamente suprimidos, que cambiaron a </a:t>
            </a:r>
            <a:r>
              <a:rPr lang="es-ES" sz="2000" dirty="0" err="1"/>
              <a:t>rilpivirina</a:t>
            </a:r>
            <a:r>
              <a:rPr lang="es-ES" sz="2000" dirty="0"/>
              <a:t>, </a:t>
            </a:r>
            <a:r>
              <a:rPr lang="es-ES" sz="2000" dirty="0" err="1"/>
              <a:t>emtricitabine</a:t>
            </a:r>
            <a:r>
              <a:rPr lang="es-ES" sz="2000" dirty="0"/>
              <a:t> y </a:t>
            </a:r>
            <a:r>
              <a:rPr lang="es-ES" sz="2000" dirty="0" err="1"/>
              <a:t>tenofovir</a:t>
            </a:r>
            <a:r>
              <a:rPr lang="es-ES" sz="2000" dirty="0"/>
              <a:t> </a:t>
            </a:r>
            <a:r>
              <a:rPr lang="es-ES" sz="2000" dirty="0" err="1"/>
              <a:t>alafenamida</a:t>
            </a:r>
            <a:r>
              <a:rPr lang="es-ES" sz="2000" dirty="0"/>
              <a:t> mantuvieron la supresión viral a 48 semanas similar a aquellos que permanecieron con </a:t>
            </a:r>
            <a:r>
              <a:rPr lang="es-ES" sz="2000" dirty="0" err="1"/>
              <a:t>efavirenz</a:t>
            </a:r>
            <a:r>
              <a:rPr lang="es-ES" sz="2000" dirty="0"/>
              <a:t>, </a:t>
            </a:r>
            <a:r>
              <a:rPr lang="es-ES" sz="2000" dirty="0" err="1"/>
              <a:t>emtricitabine</a:t>
            </a:r>
            <a:r>
              <a:rPr lang="es-ES" sz="2000" dirty="0"/>
              <a:t> y </a:t>
            </a:r>
            <a:r>
              <a:rPr lang="es-ES" sz="2000" dirty="0" err="1"/>
              <a:t>tenofovir</a:t>
            </a:r>
            <a:r>
              <a:rPr lang="es-ES" sz="2000" dirty="0"/>
              <a:t> </a:t>
            </a:r>
            <a:r>
              <a:rPr lang="es-ES" sz="2000" dirty="0" err="1"/>
              <a:t>disoproxil</a:t>
            </a:r>
            <a:r>
              <a:rPr lang="es-ES" sz="2000" dirty="0"/>
              <a:t> fumarato</a:t>
            </a:r>
            <a:br>
              <a:rPr lang="es-ES" sz="2000" dirty="0"/>
            </a:br>
            <a:endParaRPr lang="es-ES" sz="2000" dirty="0"/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s-ES" sz="2000" dirty="0"/>
              <a:t>La tableta única de </a:t>
            </a:r>
            <a:r>
              <a:rPr lang="es-ES" sz="2000" dirty="0" err="1"/>
              <a:t>rilpivirina</a:t>
            </a:r>
            <a:r>
              <a:rPr lang="es-ES" sz="2000" dirty="0"/>
              <a:t>, </a:t>
            </a:r>
            <a:r>
              <a:rPr lang="es-ES" sz="2000" dirty="0" err="1"/>
              <a:t>emtricitabine</a:t>
            </a:r>
            <a:r>
              <a:rPr lang="es-ES" sz="2000" dirty="0"/>
              <a:t> y </a:t>
            </a:r>
            <a:r>
              <a:rPr lang="es-ES" sz="2000" dirty="0" err="1"/>
              <a:t>tenofovir</a:t>
            </a:r>
            <a:r>
              <a:rPr lang="es-ES" sz="2000" dirty="0"/>
              <a:t> </a:t>
            </a:r>
            <a:r>
              <a:rPr lang="es-ES" sz="2000" dirty="0" err="1"/>
              <a:t>alafenamida</a:t>
            </a:r>
            <a:r>
              <a:rPr lang="es-ES" sz="2000" dirty="0"/>
              <a:t> fue bien tolerada y asociada con significativas mejoras en mediciones de seguridad ósea y renal.</a:t>
            </a:r>
            <a:endParaRPr lang="es-ES" altLang="fr-FR" sz="2000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80074" y="4249224"/>
            <a:ext cx="8548688" cy="218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s-ES" altLang="fr-FR" sz="2800" b="1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s-ES" altLang="fr-FR" sz="1600"/>
              <a:t>Primario: proporción de pacientes con CV &lt; 50 c/mL a S48 (ITT, snapshot) no-inferioridad si el margen inferior de IC95% de dos colas para la diferencia = - 8%, poder 95%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s-ES" altLang="fr-FR" sz="1600"/>
              <a:t>Secundario: porcentaje de cambio de densidad mineral osea para cadera y columna entre ambos grupos; poder 95% para detectar 1.38% de diferencia (margen de no inferioridad) ; múltiples ajustes para test de superioridad</a:t>
            </a:r>
            <a:endParaRPr lang="es-ES" altLang="fr-FR" sz="1600" b="1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18843"/>
              </p:ext>
            </p:extLst>
          </p:nvPr>
        </p:nvGraphicFramePr>
        <p:xfrm>
          <a:off x="4359599" y="2403475"/>
          <a:ext cx="3696964" cy="585192"/>
        </p:xfrm>
        <a:graphic>
          <a:graphicData uri="http://schemas.openxmlformats.org/drawingml/2006/table">
            <a:tbl>
              <a:tblPr/>
              <a:tblGrid>
                <a:gridCol w="3696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RPV/FTC/TAF 25/200/25 mg QD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EFV/FTC/TDF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12423"/>
              </p:ext>
            </p:extLst>
          </p:nvPr>
        </p:nvGraphicFramePr>
        <p:xfrm>
          <a:off x="4359599" y="3214726"/>
          <a:ext cx="3696964" cy="530328"/>
        </p:xfrm>
        <a:graphic>
          <a:graphicData uri="http://schemas.openxmlformats.org/drawingml/2006/table">
            <a:tbl>
              <a:tblPr/>
              <a:tblGrid>
                <a:gridCol w="3696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EFV/FTC/TDF 600/200/300 mg QD ** + RPV/FTC/TAF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413720" y="2331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893813" y="1219200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Randomización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Doble ciego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57914" y="2221384"/>
            <a:ext cx="3466929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años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 TARV con EFV/FTC/TDF &gt; 6 meses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CV &lt; 50 c/mL ≥ 6 meses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 (Cockroft-Gault) 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resistencia a 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EFV, RPV, FTC o TDF</a:t>
            </a:r>
          </a:p>
        </p:txBody>
      </p:sp>
      <p:cxnSp>
        <p:nvCxnSpPr>
          <p:cNvPr id="22549" name="AutoShape 60"/>
          <p:cNvCxnSpPr>
            <a:cxnSpLocks noChangeShapeType="1"/>
            <a:stCxn id="5150" idx="1"/>
            <a:endCxn id="86055" idx="1"/>
          </p:cNvCxnSpPr>
          <p:nvPr/>
        </p:nvCxnSpPr>
        <p:spPr bwMode="auto">
          <a:xfrm rot="10800000" flipV="1">
            <a:off x="4359599" y="2696070"/>
            <a:ext cx="12700" cy="783819"/>
          </a:xfrm>
          <a:prstGeom prst="bentConnector3">
            <a:avLst>
              <a:gd name="adj1" fmla="val 18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524843" y="3083123"/>
            <a:ext cx="62811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582016" y="357268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437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582016" y="237590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438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7851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8067675" y="1963738"/>
            <a:ext cx="0" cy="17867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18582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8056562" y="3476172"/>
            <a:ext cx="7688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8056563" y="2691494"/>
            <a:ext cx="75928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4369124" y="3793294"/>
            <a:ext cx="1651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</a:t>
            </a:r>
            <a:r>
              <a:rPr lang="es-ES" sz="1400" dirty="0">
                <a:solidFill>
                  <a:srgbClr val="000066"/>
                </a:solidFill>
              </a:rPr>
              <a:t>C</a:t>
            </a:r>
            <a:r>
              <a:rPr lang="fr-FR" sz="1400" dirty="0">
                <a:solidFill>
                  <a:srgbClr val="000066"/>
                </a:solidFill>
              </a:rPr>
              <a:t>on </a:t>
            </a:r>
            <a:r>
              <a:rPr lang="es-ES" sz="1400" dirty="0">
                <a:solidFill>
                  <a:srgbClr val="000066"/>
                </a:solidFill>
              </a:rPr>
              <a:t>comida</a:t>
            </a:r>
            <a:r>
              <a:rPr lang="fr-FR" sz="1400" dirty="0">
                <a:solidFill>
                  <a:srgbClr val="000066"/>
                </a:solidFill>
              </a:rPr>
              <a:t>, AM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Sin </a:t>
            </a:r>
            <a:r>
              <a:rPr lang="es-ES" sz="1400" dirty="0">
                <a:solidFill>
                  <a:srgbClr val="000066"/>
                </a:solidFill>
              </a:rPr>
              <a:t>comida</a:t>
            </a:r>
            <a:r>
              <a:rPr lang="fr-FR" sz="1400" dirty="0">
                <a:solidFill>
                  <a:srgbClr val="000066"/>
                </a:solidFill>
              </a:rPr>
              <a:t>, PM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GS-US-366-1160: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EFV/FTC/TDF a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GS-US-366-1160: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EFV/FTC/TDF a RPV/FTC/TAF</a:t>
            </a:r>
            <a:endParaRPr lang="fr-FR" sz="32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958771"/>
              </p:ext>
            </p:extLst>
          </p:nvPr>
        </p:nvGraphicFramePr>
        <p:xfrm>
          <a:off x="226239" y="1678006"/>
          <a:ext cx="8660958" cy="4778648"/>
        </p:xfrm>
        <a:graphic>
          <a:graphicData uri="http://schemas.openxmlformats.org/drawingml/2006/table">
            <a:tbl>
              <a:tblPr/>
              <a:tblGrid>
                <a:gridCol w="4166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1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30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5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RPV/FTC/TAF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438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437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Edad, años, mediana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Mujeres,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Raza: blanca/negra/otras,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 / 27 / 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 / 28 / 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50 c/mL,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eGR (Cockroft-Gault), mL/min, mediana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110.4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107.6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Proteinuria: grado 1 / grado 2,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/ &lt;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&lt;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85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Discontinuación a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Evento adverso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Falta de eficacia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Muerte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Embarazo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Decisión del investigador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Retiro de consentimiento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Pérdida de seguimiento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Violación de protocolo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 (9.8%)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 (8.0%)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80707" y="1151863"/>
            <a:ext cx="4769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Características basales y disposición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451780" y="1636670"/>
            <a:ext cx="3556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Otros resultados de eficacia a S48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1665792" y="1116550"/>
            <a:ext cx="5814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>
                <a:latin typeface="Calibri" panose="020F0502020204030204" pitchFamily="34" charset="0"/>
              </a:rPr>
              <a:t>Resultados virológicos a S48  (ITT, snapshot)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671986" y="2003289"/>
            <a:ext cx="3532573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rgbClr val="000066"/>
                </a:solidFill>
              </a:rPr>
              <a:t>Análisis por protocolo</a:t>
            </a:r>
          </a:p>
          <a:p>
            <a:pPr>
              <a:buClr>
                <a:srgbClr val="CC3300"/>
              </a:buClr>
            </a:pPr>
            <a:r>
              <a:rPr lang="es-ES" sz="1600" dirty="0">
                <a:solidFill>
                  <a:srgbClr val="000066"/>
                </a:solidFill>
              </a:rPr>
              <a:t>      (HIV RNA &lt; 50 c/</a:t>
            </a:r>
            <a:r>
              <a:rPr lang="es-ES" sz="1600" dirty="0" err="1">
                <a:solidFill>
                  <a:srgbClr val="000066"/>
                </a:solidFill>
              </a:rPr>
              <a:t>mL</a:t>
            </a:r>
            <a:r>
              <a:rPr lang="es-ES" sz="1600" dirty="0">
                <a:solidFill>
                  <a:srgbClr val="000066"/>
                </a:solidFill>
              </a:rPr>
              <a:t>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99.1%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99.3% EFV/FTC/TDF</a:t>
            </a:r>
            <a:br>
              <a:rPr lang="es-ES" sz="1600" dirty="0">
                <a:solidFill>
                  <a:srgbClr val="000066"/>
                </a:solidFill>
              </a:rPr>
            </a:br>
            <a:endParaRPr lang="es-E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rgbClr val="000066"/>
                </a:solidFill>
              </a:rPr>
              <a:t>El éxito virológico fue similar entre ambos grupos para los subgrupos edad, sexo, raza y región geográfica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endParaRPr lang="es-E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rgbClr val="000066"/>
                </a:solidFill>
              </a:rPr>
              <a:t>Menor éxito virológico en el grupo RPV/FTC/TAF si la adherencia </a:t>
            </a:r>
            <a:br>
              <a:rPr lang="es-ES" sz="1600" dirty="0">
                <a:solidFill>
                  <a:srgbClr val="000066"/>
                </a:solidFill>
              </a:rPr>
            </a:br>
            <a:r>
              <a:rPr lang="es-ES" sz="1600" dirty="0">
                <a:solidFill>
                  <a:srgbClr val="000066"/>
                </a:solidFill>
              </a:rPr>
              <a:t>≥ 95%: 91% vs 95% para EFV/FTC/TDF</a:t>
            </a:r>
          </a:p>
          <a:p>
            <a:pPr>
              <a:buClr>
                <a:srgbClr val="CC3300"/>
              </a:buClr>
            </a:pPr>
            <a:endParaRPr lang="es-E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rgbClr val="000066"/>
                </a:solidFill>
              </a:rPr>
              <a:t>Media de cambios en CD4/mm</a:t>
            </a:r>
            <a:r>
              <a:rPr lang="es-ES" sz="1600" baseline="30000" dirty="0">
                <a:solidFill>
                  <a:srgbClr val="000066"/>
                </a:solidFill>
              </a:rPr>
              <a:t>3</a:t>
            </a:r>
            <a:endParaRPr lang="es-ES" sz="1600" dirty="0">
              <a:solidFill>
                <a:srgbClr val="000066"/>
              </a:solidFill>
            </a:endParaRP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+ 23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+ 12 EFV/FTC/TDF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59906" y="1791741"/>
            <a:ext cx="5497092" cy="4585670"/>
            <a:chOff x="359906" y="1791741"/>
            <a:chExt cx="5497092" cy="4585670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520807" y="5854191"/>
              <a:ext cx="20815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400" b="1" dirty="0">
                  <a:solidFill>
                    <a:srgbClr val="000066"/>
                  </a:solidFill>
                </a:rPr>
                <a:t>Diferencia (IC95%)</a:t>
              </a:r>
              <a:r>
                <a:rPr lang="es-ES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es-ES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s-ES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= - 2.0% (- 5.9 a 1.8)</a:t>
              </a: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1068114" y="2641809"/>
              <a:ext cx="4968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90.0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785778" y="515386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4413864" y="4954732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790154" y="2601040"/>
              <a:ext cx="3901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92.0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3412715" y="5160342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5096880" y="4997272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7.1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558679" y="5314524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459293" y="475254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459293" y="419216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459293" y="363018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459293" y="306979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359906" y="2495792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696693" y="5474797"/>
              <a:ext cx="188309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Exito</a:t>
              </a:r>
            </a:p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CV &lt; 50 c/mL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571221" y="5474797"/>
              <a:ext cx="138590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Fallo virológico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4064614" y="5474797"/>
              <a:ext cx="17923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No datos virologicos 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87586" y="2056038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830572" y="2584850"/>
              <a:ext cx="4906842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723012" y="316759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723012" y="373223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723012" y="429794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723012" y="4863644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723012" y="543041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723012" y="2601896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1001758" y="2895600"/>
              <a:ext cx="628694" cy="253481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666810" y="2852936"/>
              <a:ext cx="630210" cy="2577478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961772" y="5249312"/>
              <a:ext cx="631724" cy="181102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4295205" y="5205413"/>
              <a:ext cx="631724" cy="225001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637877" y="5406909"/>
              <a:ext cx="628694" cy="23505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1220809" y="1791741"/>
              <a:ext cx="3584566" cy="369332"/>
              <a:chOff x="1220809" y="1791741"/>
              <a:chExt cx="3584566" cy="369332"/>
            </a:xfrm>
          </p:grpSpPr>
          <p:sp>
            <p:nvSpPr>
              <p:cNvPr id="55" name="AutoShape 165"/>
              <p:cNvSpPr>
                <a:spLocks noChangeArrowheads="1"/>
              </p:cNvSpPr>
              <p:nvPr/>
            </p:nvSpPr>
            <p:spPr bwMode="auto">
              <a:xfrm>
                <a:off x="1220809" y="1801782"/>
                <a:ext cx="3547955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Rectangle 3"/>
              <p:cNvSpPr>
                <a:spLocks noChangeArrowheads="1"/>
              </p:cNvSpPr>
              <p:nvPr/>
            </p:nvSpPr>
            <p:spPr bwMode="auto">
              <a:xfrm>
                <a:off x="1412196" y="1904176"/>
                <a:ext cx="161823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solidFill>
                  <a:srgbClr val="6338A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3189932" y="1904176"/>
                <a:ext cx="161823" cy="144462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ZoneTexte 84"/>
              <p:cNvSpPr txBox="1">
                <a:spLocks noChangeArrowheads="1"/>
              </p:cNvSpPr>
              <p:nvPr/>
            </p:nvSpPr>
            <p:spPr bwMode="auto">
              <a:xfrm>
                <a:off x="1561571" y="1791741"/>
                <a:ext cx="14382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RPV/FTC/TAF</a:t>
                </a:r>
              </a:p>
            </p:txBody>
          </p:sp>
          <p:sp>
            <p:nvSpPr>
              <p:cNvPr id="59" name="ZoneTexte 85"/>
              <p:cNvSpPr txBox="1">
                <a:spLocks noChangeArrowheads="1"/>
              </p:cNvSpPr>
              <p:nvPr/>
            </p:nvSpPr>
            <p:spPr bwMode="auto">
              <a:xfrm>
                <a:off x="3376651" y="1791741"/>
                <a:ext cx="14287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EFV/FTC/TDF</a:t>
                </a:r>
              </a:p>
            </p:txBody>
          </p:sp>
        </p:grpSp>
        <p:sp>
          <p:nvSpPr>
            <p:cNvPr id="2" name="ZoneTexte 1"/>
            <p:cNvSpPr txBox="1"/>
            <p:nvPr/>
          </p:nvSpPr>
          <p:spPr>
            <a:xfrm>
              <a:off x="1758576" y="5095424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437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053055" y="5095424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438</a:t>
              </a:r>
            </a:p>
          </p:txBody>
        </p: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3266571" y="5413846"/>
              <a:ext cx="631724" cy="16568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>
              <a:defRPr/>
            </a:pP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GS-US-366-1160: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EFV/FTC/TDF a RPV/FTC/TAF</a:t>
            </a:r>
          </a:p>
        </p:txBody>
      </p: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46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GS-US-366-1160: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EFV/FTC/TDF a RPV/FTC/TAF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  <a:t>Análisis de resistencia</a:t>
            </a:r>
            <a:b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s-ES" altLang="fr-FR" sz="10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</a:pPr>
            <a:r>
              <a:rPr lang="es-ES" altLang="fr-FR" sz="2000" dirty="0">
                <a:ea typeface="ＭＳ Ｐゴシック" charset="-128"/>
              </a:rPr>
              <a:t>Se realizó genotipo y fenotipo si se confirmaba CV ≥ 50 c/</a:t>
            </a:r>
            <a:r>
              <a:rPr lang="es-ES" altLang="fr-FR" sz="2000" dirty="0" err="1">
                <a:ea typeface="ＭＳ Ｐゴシック" charset="-128"/>
              </a:rPr>
              <a:t>mL</a:t>
            </a:r>
            <a:r>
              <a:rPr lang="es-ES" altLang="fr-FR" sz="2000" dirty="0">
                <a:ea typeface="ＭＳ Ｐゴシック" charset="-128"/>
              </a:rPr>
              <a:t> y muestra confirmatoria ≥ 400 c/</a:t>
            </a:r>
            <a:r>
              <a:rPr lang="es-ES" altLang="fr-FR" sz="2000" dirty="0" err="1">
                <a:ea typeface="ＭＳ Ｐゴシック" charset="-128"/>
              </a:rPr>
              <a:t>mL</a:t>
            </a:r>
            <a:r>
              <a:rPr lang="es-ES" altLang="fr-FR" sz="2000" dirty="0">
                <a:ea typeface="ＭＳ Ｐゴシック" charset="-128"/>
              </a:rPr>
              <a:t>, o CV ≥ 400 c/</a:t>
            </a:r>
            <a:r>
              <a:rPr lang="es-ES" altLang="fr-FR" sz="2000" dirty="0" err="1">
                <a:ea typeface="ＭＳ Ｐゴシック" charset="-128"/>
              </a:rPr>
              <a:t>mL</a:t>
            </a:r>
            <a:r>
              <a:rPr lang="es-ES" altLang="fr-FR" sz="2000" dirty="0">
                <a:ea typeface="ＭＳ Ｐゴシック" charset="-128"/>
              </a:rPr>
              <a:t> a S48 o en la última visita del estudio</a:t>
            </a:r>
          </a:p>
          <a:p>
            <a:pPr lvl="2">
              <a:spcBef>
                <a:spcPts val="300"/>
              </a:spcBef>
            </a:pPr>
            <a:r>
              <a:rPr lang="es-ES" altLang="fr-FR" sz="1800" dirty="0">
                <a:ea typeface="ＭＳ Ｐゴシック" charset="-128"/>
              </a:rPr>
              <a:t>6 pacientes en el grupo RPV/FTC/TAF: no emergencia de mutaciones de resistencia; </a:t>
            </a:r>
            <a:br>
              <a:rPr lang="es-ES" altLang="fr-FR" sz="1800" dirty="0">
                <a:ea typeface="ＭＳ Ｐゴシック" charset="-128"/>
              </a:rPr>
            </a:br>
            <a:r>
              <a:rPr lang="es-ES" altLang="fr-FR" sz="1800" dirty="0">
                <a:ea typeface="ＭＳ Ｐゴシック" charset="-128"/>
              </a:rPr>
              <a:t>4 re- suprimieron sin cambiar el tratamiento</a:t>
            </a:r>
          </a:p>
          <a:p>
            <a:pPr lvl="2">
              <a:spcBef>
                <a:spcPts val="300"/>
              </a:spcBef>
            </a:pPr>
            <a:r>
              <a:rPr lang="es-ES" altLang="fr-FR" sz="1800" dirty="0">
                <a:ea typeface="ＭＳ Ｐゴシック" charset="-128"/>
              </a:rPr>
              <a:t>2 pacientes en el grupo EFV/FTC/TDF: emergencia de resistencia a FTC (M184V) y RPV (V106I/L + Y188L)</a:t>
            </a:r>
            <a:br>
              <a:rPr lang="es-ES" altLang="fr-FR" sz="1800" dirty="0">
                <a:ea typeface="ＭＳ Ｐゴシック" charset="-128"/>
              </a:rPr>
            </a:br>
            <a:endParaRPr lang="es-ES" altLang="fr-FR" sz="1800" dirty="0">
              <a:ea typeface="ＭＳ Ｐゴシック" charset="-128"/>
            </a:endParaRPr>
          </a:p>
          <a:p>
            <a:pPr lvl="1">
              <a:spcBef>
                <a:spcPts val="300"/>
              </a:spcBef>
            </a:pPr>
            <a:r>
              <a:rPr lang="es-ES" altLang="fr-FR" sz="2000" dirty="0">
                <a:ea typeface="ＭＳ Ｐゴシック" charset="-128"/>
              </a:rPr>
              <a:t>Genotipo histórico : mutaciones de resistencia a las drogas en estudio en 3 participantes  </a:t>
            </a:r>
          </a:p>
          <a:p>
            <a:pPr lvl="2">
              <a:spcBef>
                <a:spcPts val="300"/>
              </a:spcBef>
            </a:pPr>
            <a:r>
              <a:rPr lang="es-ES" altLang="fr-FR" sz="1800" dirty="0">
                <a:ea typeface="ＭＳ Ｐゴシック" charset="-128"/>
              </a:rPr>
              <a:t>2 pacientes en el grupo RPV/FTC/TAF (K103N ; E138A)</a:t>
            </a:r>
          </a:p>
          <a:p>
            <a:pPr lvl="2">
              <a:spcBef>
                <a:spcPts val="300"/>
              </a:spcBef>
            </a:pPr>
            <a:r>
              <a:rPr lang="es-ES" altLang="fr-FR" sz="1800" dirty="0">
                <a:ea typeface="ＭＳ Ｐゴシック" charset="-128"/>
              </a:rPr>
              <a:t>1 paciente en el grupo EFV/FTC/TDF (K103N)</a:t>
            </a:r>
          </a:p>
          <a:p>
            <a:pPr lvl="2">
              <a:spcBef>
                <a:spcPts val="300"/>
              </a:spcBef>
            </a:pPr>
            <a:r>
              <a:rPr lang="es-ES" altLang="fr-FR" sz="1800" dirty="0">
                <a:ea typeface="ＭＳ Ｐゴシック" charset="-128"/>
              </a:rPr>
              <a:t>Los 3 discontinuaron a S36 o S48 con CV &lt; 50 c/</a:t>
            </a:r>
            <a:r>
              <a:rPr lang="es-ES" altLang="fr-FR" sz="1800" dirty="0" err="1">
                <a:ea typeface="ＭＳ Ｐゴシック" charset="-128"/>
              </a:rPr>
              <a:t>mL</a:t>
            </a:r>
            <a:endParaRPr lang="es-ES" altLang="fr-FR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23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021134"/>
              </p:ext>
            </p:extLst>
          </p:nvPr>
        </p:nvGraphicFramePr>
        <p:xfrm>
          <a:off x="323095" y="1651303"/>
          <a:ext cx="8654849" cy="3200340"/>
        </p:xfrm>
        <a:graphic>
          <a:graphicData uri="http://schemas.openxmlformats.org/drawingml/2006/table">
            <a:tbl>
              <a:tblPr/>
              <a:tblGrid>
                <a:gridCol w="4333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3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1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RPV/FTC/TAF, n = 438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EFV/FTC/TDF, n = 437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1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Eventos adversos relacionados con la droga en estudio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2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Eventos adversos serios relacionados con la droga 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en estudio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1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Eventos adversos que llevaron a la discontinuación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 **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614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mas comunes (≥ 5% de los pacientes)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Infección del tracto respiratorio superior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Nasofaringitis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Cefalea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Artralgias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37147" y="4895359"/>
            <a:ext cx="88127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>
                <a:solidFill>
                  <a:srgbClr val="000066"/>
                </a:solidFill>
              </a:rPr>
              <a:t>* Anemia (N = 1), diarrea (N = 1), vómitos (N = 1), constipación (N = 1), fatiga (N = 2), ulcera hemorrágica (N = 1), Infección localizada (N = 1), Fracturas múltiples (N = 1), accidente de transito (N = 1), </a:t>
            </a:r>
            <a:r>
              <a:rPr lang="es-ES" sz="1300" dirty="0" err="1">
                <a:solidFill>
                  <a:srgbClr val="000066"/>
                </a:solidFill>
              </a:rPr>
              <a:t>disgeusia</a:t>
            </a:r>
            <a:r>
              <a:rPr lang="es-ES" sz="1300" dirty="0">
                <a:solidFill>
                  <a:srgbClr val="000066"/>
                </a:solidFill>
              </a:rPr>
              <a:t> (N = 1), cefalea</a:t>
            </a:r>
            <a:br>
              <a:rPr lang="es-ES" sz="1300" dirty="0">
                <a:solidFill>
                  <a:srgbClr val="000066"/>
                </a:solidFill>
              </a:rPr>
            </a:br>
            <a:r>
              <a:rPr lang="es-ES" sz="1300" dirty="0">
                <a:solidFill>
                  <a:srgbClr val="000066"/>
                </a:solidFill>
              </a:rPr>
              <a:t>(N = 1), somnolencia (N = 1), ansiedad (N = 1), tos (N = 1), disminución del GFR (N = 1), prurito generalizado  (N = 1)</a:t>
            </a:r>
          </a:p>
          <a:p>
            <a:r>
              <a:rPr lang="es-ES" sz="1300" dirty="0">
                <a:solidFill>
                  <a:srgbClr val="000066"/>
                </a:solidFill>
              </a:rPr>
              <a:t>** fibrilación auricular (N = 1), diarrea (N = 1), vómitos (N = 1), distensión abdominal (N = 1),dolor abdominal (N = 1), constipación (N = 1), disfagia (N = 1), reflujo gastro-esofágico (N = 1), nauseas (N = 1), hipersensibilidad (N = 1), sinusitis (N = 1), artralgia (N = 1),estado confusional  (N = 1), insomnio (N = 1), asma (N = 1), </a:t>
            </a:r>
            <a:r>
              <a:rPr lang="es-ES" sz="1300" dirty="0" err="1">
                <a:solidFill>
                  <a:srgbClr val="000066"/>
                </a:solidFill>
              </a:rPr>
              <a:t>rash</a:t>
            </a:r>
            <a:r>
              <a:rPr lang="es-ES" sz="1300" dirty="0">
                <a:solidFill>
                  <a:srgbClr val="000066"/>
                </a:solidFill>
              </a:rPr>
              <a:t> (N = 1)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GS-US-366-1160: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EFV/FTC/TDF a RPV/FTC/TAF</a:t>
            </a:r>
            <a:endParaRPr lang="fr-FR" sz="320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177443" y="1151863"/>
            <a:ext cx="2776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Eventos adversos, %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1581" y="6144648"/>
            <a:ext cx="7436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" sz="1400" dirty="0">
                <a:solidFill>
                  <a:srgbClr val="000066"/>
                </a:solidFill>
              </a:rPr>
              <a:t>1 paciente murió por sobredosis de meta-anfetamina y cocaína en el grupo RPV/FTC/TAF </a:t>
            </a:r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oneTexte 4"/>
          <p:cNvSpPr txBox="1">
            <a:spLocks noChangeArrowheads="1"/>
          </p:cNvSpPr>
          <p:nvPr/>
        </p:nvSpPr>
        <p:spPr bwMode="auto">
          <a:xfrm>
            <a:off x="1799916" y="1157906"/>
            <a:ext cx="54230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Cambio en biomarcadores renales a S48</a:t>
            </a:r>
          </a:p>
        </p:txBody>
      </p:sp>
      <p:sp>
        <p:nvSpPr>
          <p:cNvPr id="61444" name="ZoneTexte 6"/>
          <p:cNvSpPr txBox="1">
            <a:spLocks noChangeArrowheads="1"/>
          </p:cNvSpPr>
          <p:nvPr/>
        </p:nvSpPr>
        <p:spPr bwMode="auto">
          <a:xfrm>
            <a:off x="361194" y="5329467"/>
            <a:ext cx="8700502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500" b="1" dirty="0">
                <a:solidFill>
                  <a:srgbClr val="000066"/>
                </a:solidFill>
              </a:rPr>
              <a:t>Mediana de cambio en  </a:t>
            </a:r>
            <a:r>
              <a:rPr lang="es-ES" sz="1500" b="1" dirty="0" err="1">
                <a:solidFill>
                  <a:srgbClr val="000066"/>
                </a:solidFill>
              </a:rPr>
              <a:t>eGFR</a:t>
            </a:r>
            <a:r>
              <a:rPr lang="es-ES" sz="1500" dirty="0">
                <a:solidFill>
                  <a:srgbClr val="000066"/>
                </a:solidFill>
              </a:rPr>
              <a:t>: - 4.1 mg/</a:t>
            </a:r>
            <a:r>
              <a:rPr lang="es-ES" sz="1500" dirty="0" err="1">
                <a:solidFill>
                  <a:srgbClr val="000066"/>
                </a:solidFill>
              </a:rPr>
              <a:t>dL</a:t>
            </a:r>
            <a:r>
              <a:rPr lang="es-ES" sz="1500" dirty="0">
                <a:solidFill>
                  <a:srgbClr val="000066"/>
                </a:solidFill>
              </a:rPr>
              <a:t> en </a:t>
            </a:r>
            <a:r>
              <a:rPr lang="en-US" sz="1500" dirty="0">
                <a:solidFill>
                  <a:srgbClr val="000066"/>
                </a:solidFill>
              </a:rPr>
              <a:t>RPV/FTC/TAF vs </a:t>
            </a:r>
            <a:r>
              <a:rPr lang="mr-IN" sz="1500" dirty="0">
                <a:solidFill>
                  <a:srgbClr val="000066"/>
                </a:solidFill>
              </a:rPr>
              <a:t>–</a:t>
            </a:r>
            <a:r>
              <a:rPr lang="en-US" sz="1500" dirty="0">
                <a:solidFill>
                  <a:srgbClr val="000066"/>
                </a:solidFill>
              </a:rPr>
              <a:t> 0.6 mg/</a:t>
            </a:r>
            <a:r>
              <a:rPr lang="en-US" sz="1500" dirty="0" err="1">
                <a:solidFill>
                  <a:srgbClr val="000066"/>
                </a:solidFill>
              </a:rPr>
              <a:t>dL</a:t>
            </a:r>
            <a:r>
              <a:rPr lang="en-US" sz="1500" dirty="0">
                <a:solidFill>
                  <a:srgbClr val="000066"/>
                </a:solidFill>
              </a:rPr>
              <a:t> </a:t>
            </a:r>
            <a:r>
              <a:rPr lang="en-US" sz="1500" dirty="0" err="1">
                <a:solidFill>
                  <a:srgbClr val="000066"/>
                </a:solidFill>
              </a:rPr>
              <a:t>en</a:t>
            </a:r>
            <a:r>
              <a:rPr lang="en-US" sz="1500" dirty="0">
                <a:solidFill>
                  <a:srgbClr val="000066"/>
                </a:solidFill>
              </a:rPr>
              <a:t> EFV/FTC/TDF </a:t>
            </a:r>
            <a:br>
              <a:rPr lang="en-US" sz="1500" dirty="0">
                <a:solidFill>
                  <a:srgbClr val="000066"/>
                </a:solidFill>
              </a:rPr>
            </a:br>
            <a:r>
              <a:rPr lang="en-US" sz="1500" dirty="0">
                <a:solidFill>
                  <a:srgbClr val="000066"/>
                </a:solidFill>
              </a:rPr>
              <a:t>(p &lt; 0.0001)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500" dirty="0">
                <a:solidFill>
                  <a:srgbClr val="000066"/>
                </a:solidFill>
              </a:rPr>
              <a:t>1 paciente discontinuó por evento adverso renal en el grupo RPV/FTC/TAF (descenso en el </a:t>
            </a:r>
            <a:r>
              <a:rPr lang="es-ES" sz="1500" dirty="0" err="1">
                <a:solidFill>
                  <a:srgbClr val="000066"/>
                </a:solidFill>
              </a:rPr>
              <a:t>eGFR</a:t>
            </a:r>
            <a:r>
              <a:rPr lang="en-US" sz="1500" dirty="0">
                <a:solidFill>
                  <a:srgbClr val="000066"/>
                </a:solidFill>
              </a:rPr>
              <a:t> de 54.2 a 26.4 mL/min)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500" dirty="0">
                <a:solidFill>
                  <a:srgbClr val="000066"/>
                </a:solidFill>
              </a:rPr>
              <a:t>No se reportaron casos de </a:t>
            </a:r>
            <a:r>
              <a:rPr lang="es-ES" sz="1500" dirty="0" err="1">
                <a:solidFill>
                  <a:srgbClr val="000066"/>
                </a:solidFill>
              </a:rPr>
              <a:t>tubulopatía</a:t>
            </a:r>
            <a:r>
              <a:rPr lang="es-ES" sz="1500" dirty="0">
                <a:solidFill>
                  <a:srgbClr val="000066"/>
                </a:solidFill>
              </a:rPr>
              <a:t>  proximal renal o síndrome de </a:t>
            </a:r>
            <a:r>
              <a:rPr lang="es-ES" sz="1500" dirty="0" err="1">
                <a:solidFill>
                  <a:srgbClr val="000066"/>
                </a:solidFill>
              </a:rPr>
              <a:t>Fanconi</a:t>
            </a:r>
            <a:r>
              <a:rPr lang="es-ES" sz="1500" dirty="0">
                <a:solidFill>
                  <a:srgbClr val="000066"/>
                </a:solidFill>
              </a:rPr>
              <a:t> en ningún grupo</a:t>
            </a:r>
            <a:r>
              <a:rPr lang="en-US" sz="1500" dirty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9486" y="1459771"/>
            <a:ext cx="5983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>
                <a:solidFill>
                  <a:srgbClr val="CC3300"/>
                </a:solidFill>
                <a:latin typeface="Calibri" pitchFamily="34" charset="0"/>
              </a:rPr>
              <a:t>Razón proteína/creatinina en orina (% mediana de cambio)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559090" y="1903955"/>
            <a:ext cx="8096130" cy="3411734"/>
            <a:chOff x="559090" y="2012815"/>
            <a:chExt cx="8096130" cy="3411734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959308" y="3439482"/>
              <a:ext cx="0" cy="191135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59308" y="3439482"/>
              <a:ext cx="62007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959308" y="2304420"/>
              <a:ext cx="0" cy="113506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870408" y="231553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70408" y="343948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870408" y="269018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870408" y="3063245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870408" y="4942845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870408" y="4566607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870408" y="4191957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870408" y="381413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870408" y="532067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762583" y="3446728"/>
              <a:ext cx="381000" cy="31227"/>
            </a:xfrm>
            <a:custGeom>
              <a:avLst/>
              <a:gdLst>
                <a:gd name="T0" fmla="*/ 240 w 240"/>
                <a:gd name="T1" fmla="*/ 0 h 179"/>
                <a:gd name="T2" fmla="*/ 0 w 240"/>
                <a:gd name="T3" fmla="*/ 0 h 179"/>
                <a:gd name="T4" fmla="*/ 0 w 240"/>
                <a:gd name="T5" fmla="*/ 179 h 179"/>
                <a:gd name="T6" fmla="*/ 240 w 240"/>
                <a:gd name="T7" fmla="*/ 179 h 179"/>
                <a:gd name="T8" fmla="*/ 240 w 240"/>
                <a:gd name="T9" fmla="*/ 0 h 179"/>
                <a:gd name="T10" fmla="*/ 240 w 240"/>
                <a:gd name="T1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179">
                  <a:moveTo>
                    <a:pt x="24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240" y="179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319920" y="2991807"/>
              <a:ext cx="382588" cy="447675"/>
            </a:xfrm>
            <a:custGeom>
              <a:avLst/>
              <a:gdLst>
                <a:gd name="T0" fmla="*/ 0 w 241"/>
                <a:gd name="T1" fmla="*/ 0 h 282"/>
                <a:gd name="T2" fmla="*/ 0 w 241"/>
                <a:gd name="T3" fmla="*/ 282 h 282"/>
                <a:gd name="T4" fmla="*/ 241 w 241"/>
                <a:gd name="T5" fmla="*/ 282 h 282"/>
                <a:gd name="T6" fmla="*/ 241 w 241"/>
                <a:gd name="T7" fmla="*/ 0 h 282"/>
                <a:gd name="T8" fmla="*/ 0 w 241"/>
                <a:gd name="T9" fmla="*/ 0 h 282"/>
                <a:gd name="T10" fmla="*/ 0 w 241"/>
                <a:gd name="T1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282">
                  <a:moveTo>
                    <a:pt x="0" y="0"/>
                  </a:moveTo>
                  <a:lnTo>
                    <a:pt x="0" y="282"/>
                  </a:lnTo>
                  <a:lnTo>
                    <a:pt x="241" y="282"/>
                  </a:lnTo>
                  <a:lnTo>
                    <a:pt x="24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4866145" y="2354945"/>
              <a:ext cx="381000" cy="1084538"/>
            </a:xfrm>
            <a:custGeom>
              <a:avLst/>
              <a:gdLst>
                <a:gd name="T0" fmla="*/ 240 w 240"/>
                <a:gd name="T1" fmla="*/ 0 h 422"/>
                <a:gd name="T2" fmla="*/ 0 w 240"/>
                <a:gd name="T3" fmla="*/ 0 h 422"/>
                <a:gd name="T4" fmla="*/ 0 w 240"/>
                <a:gd name="T5" fmla="*/ 422 h 422"/>
                <a:gd name="T6" fmla="*/ 240 w 240"/>
                <a:gd name="T7" fmla="*/ 422 h 422"/>
                <a:gd name="T8" fmla="*/ 240 w 240"/>
                <a:gd name="T9" fmla="*/ 0 h 422"/>
                <a:gd name="T10" fmla="*/ 240 w 240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422">
                  <a:moveTo>
                    <a:pt x="240" y="0"/>
                  </a:moveTo>
                  <a:lnTo>
                    <a:pt x="0" y="0"/>
                  </a:lnTo>
                  <a:lnTo>
                    <a:pt x="0" y="422"/>
                  </a:lnTo>
                  <a:lnTo>
                    <a:pt x="240" y="422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6417133" y="2690182"/>
              <a:ext cx="381000" cy="749300"/>
            </a:xfrm>
            <a:custGeom>
              <a:avLst/>
              <a:gdLst>
                <a:gd name="T0" fmla="*/ 240 w 240"/>
                <a:gd name="T1" fmla="*/ 512 h 512"/>
                <a:gd name="T2" fmla="*/ 240 w 240"/>
                <a:gd name="T3" fmla="*/ 0 h 512"/>
                <a:gd name="T4" fmla="*/ 0 w 240"/>
                <a:gd name="T5" fmla="*/ 0 h 512"/>
                <a:gd name="T6" fmla="*/ 0 w 240"/>
                <a:gd name="T7" fmla="*/ 512 h 512"/>
                <a:gd name="T8" fmla="*/ 240 w 240"/>
                <a:gd name="T9" fmla="*/ 512 h 512"/>
                <a:gd name="T10" fmla="*/ 240 w 240"/>
                <a:gd name="T11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512">
                  <a:moveTo>
                    <a:pt x="240" y="512"/>
                  </a:moveTo>
                  <a:lnTo>
                    <a:pt x="240" y="0"/>
                  </a:lnTo>
                  <a:lnTo>
                    <a:pt x="0" y="0"/>
                  </a:lnTo>
                  <a:lnTo>
                    <a:pt x="0" y="512"/>
                  </a:lnTo>
                  <a:lnTo>
                    <a:pt x="240" y="512"/>
                  </a:lnTo>
                  <a:lnTo>
                    <a:pt x="240" y="512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5969458" y="3439482"/>
              <a:ext cx="381000" cy="1555475"/>
            </a:xfrm>
            <a:custGeom>
              <a:avLst/>
              <a:gdLst>
                <a:gd name="T0" fmla="*/ 240 w 240"/>
                <a:gd name="T1" fmla="*/ 0 h 938"/>
                <a:gd name="T2" fmla="*/ 0 w 240"/>
                <a:gd name="T3" fmla="*/ 0 h 938"/>
                <a:gd name="T4" fmla="*/ 0 w 240"/>
                <a:gd name="T5" fmla="*/ 938 h 938"/>
                <a:gd name="T6" fmla="*/ 240 w 240"/>
                <a:gd name="T7" fmla="*/ 938 h 938"/>
                <a:gd name="T8" fmla="*/ 240 w 240"/>
                <a:gd name="T9" fmla="*/ 0 h 938"/>
                <a:gd name="T10" fmla="*/ 240 w 240"/>
                <a:gd name="T11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938">
                  <a:moveTo>
                    <a:pt x="240" y="0"/>
                  </a:moveTo>
                  <a:lnTo>
                    <a:pt x="0" y="0"/>
                  </a:lnTo>
                  <a:lnTo>
                    <a:pt x="0" y="938"/>
                  </a:lnTo>
                  <a:lnTo>
                    <a:pt x="240" y="938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418470" y="3439482"/>
              <a:ext cx="381000" cy="1020323"/>
            </a:xfrm>
            <a:custGeom>
              <a:avLst/>
              <a:gdLst>
                <a:gd name="T0" fmla="*/ 240 w 240"/>
                <a:gd name="T1" fmla="*/ 386 h 386"/>
                <a:gd name="T2" fmla="*/ 240 w 240"/>
                <a:gd name="T3" fmla="*/ 0 h 386"/>
                <a:gd name="T4" fmla="*/ 0 w 240"/>
                <a:gd name="T5" fmla="*/ 0 h 386"/>
                <a:gd name="T6" fmla="*/ 0 w 240"/>
                <a:gd name="T7" fmla="*/ 386 h 386"/>
                <a:gd name="T8" fmla="*/ 240 w 240"/>
                <a:gd name="T9" fmla="*/ 386 h 386"/>
                <a:gd name="T10" fmla="*/ 240 w 240"/>
                <a:gd name="T11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386">
                  <a:moveTo>
                    <a:pt x="240" y="386"/>
                  </a:moveTo>
                  <a:lnTo>
                    <a:pt x="240" y="0"/>
                  </a:lnTo>
                  <a:lnTo>
                    <a:pt x="0" y="0"/>
                  </a:lnTo>
                  <a:lnTo>
                    <a:pt x="0" y="386"/>
                  </a:lnTo>
                  <a:lnTo>
                    <a:pt x="240" y="386"/>
                  </a:lnTo>
                  <a:lnTo>
                    <a:pt x="240" y="386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873833" y="3439482"/>
              <a:ext cx="379413" cy="510161"/>
            </a:xfrm>
            <a:custGeom>
              <a:avLst/>
              <a:gdLst>
                <a:gd name="T0" fmla="*/ 0 w 239"/>
                <a:gd name="T1" fmla="*/ 0 h 183"/>
                <a:gd name="T2" fmla="*/ 0 w 239"/>
                <a:gd name="T3" fmla="*/ 183 h 183"/>
                <a:gd name="T4" fmla="*/ 239 w 239"/>
                <a:gd name="T5" fmla="*/ 183 h 183"/>
                <a:gd name="T6" fmla="*/ 239 w 239"/>
                <a:gd name="T7" fmla="*/ 0 h 183"/>
                <a:gd name="T8" fmla="*/ 0 w 239"/>
                <a:gd name="T9" fmla="*/ 0 h 183"/>
                <a:gd name="T10" fmla="*/ 0 w 239"/>
                <a:gd name="T11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183">
                  <a:moveTo>
                    <a:pt x="0" y="0"/>
                  </a:moveTo>
                  <a:lnTo>
                    <a:pt x="0" y="183"/>
                  </a:lnTo>
                  <a:lnTo>
                    <a:pt x="239" y="183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322845" y="3439482"/>
              <a:ext cx="379413" cy="1127125"/>
            </a:xfrm>
            <a:custGeom>
              <a:avLst/>
              <a:gdLst>
                <a:gd name="T0" fmla="*/ 239 w 239"/>
                <a:gd name="T1" fmla="*/ 0 h 350"/>
                <a:gd name="T2" fmla="*/ 0 w 239"/>
                <a:gd name="T3" fmla="*/ 0 h 350"/>
                <a:gd name="T4" fmla="*/ 0 w 239"/>
                <a:gd name="T5" fmla="*/ 350 h 350"/>
                <a:gd name="T6" fmla="*/ 239 w 239"/>
                <a:gd name="T7" fmla="*/ 350 h 350"/>
                <a:gd name="T8" fmla="*/ 239 w 239"/>
                <a:gd name="T9" fmla="*/ 0 h 350"/>
                <a:gd name="T10" fmla="*/ 239 w 239"/>
                <a:gd name="T11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350">
                  <a:moveTo>
                    <a:pt x="239" y="0"/>
                  </a:moveTo>
                  <a:lnTo>
                    <a:pt x="0" y="0"/>
                  </a:lnTo>
                  <a:lnTo>
                    <a:pt x="0" y="350"/>
                  </a:lnTo>
                  <a:lnTo>
                    <a:pt x="239" y="350"/>
                  </a:lnTo>
                  <a:lnTo>
                    <a:pt x="239" y="0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468" name="Rectangle 35"/>
            <p:cNvSpPr>
              <a:spLocks noChangeArrowheads="1"/>
            </p:cNvSpPr>
            <p:nvPr/>
          </p:nvSpPr>
          <p:spPr bwMode="auto">
            <a:xfrm>
              <a:off x="1304292" y="4582809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- 30.0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0" name="Rectangle 37"/>
            <p:cNvSpPr>
              <a:spLocks noChangeArrowheads="1"/>
            </p:cNvSpPr>
            <p:nvPr/>
          </p:nvSpPr>
          <p:spPr bwMode="auto">
            <a:xfrm>
              <a:off x="2833512" y="3962522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- 13.5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2" name="Rectangle 39"/>
            <p:cNvSpPr>
              <a:spLocks noChangeArrowheads="1"/>
            </p:cNvSpPr>
            <p:nvPr/>
          </p:nvSpPr>
          <p:spPr bwMode="auto">
            <a:xfrm>
              <a:off x="4367808" y="4458885"/>
              <a:ext cx="4616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 27.6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4" name="Rectangle 41"/>
            <p:cNvSpPr>
              <a:spLocks noChangeArrowheads="1"/>
            </p:cNvSpPr>
            <p:nvPr/>
          </p:nvSpPr>
          <p:spPr bwMode="auto">
            <a:xfrm>
              <a:off x="5933442" y="5007878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- 41.0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5" name="Rectangle 42"/>
            <p:cNvSpPr>
              <a:spLocks noChangeArrowheads="1"/>
            </p:cNvSpPr>
            <p:nvPr/>
          </p:nvSpPr>
          <p:spPr bwMode="auto">
            <a:xfrm>
              <a:off x="1791409" y="3477955"/>
              <a:ext cx="28490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6" name="Rectangle 43"/>
            <p:cNvSpPr>
              <a:spLocks noChangeArrowheads="1"/>
            </p:cNvSpPr>
            <p:nvPr/>
          </p:nvSpPr>
          <p:spPr bwMode="auto">
            <a:xfrm>
              <a:off x="3352994" y="2767867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12.2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7" name="Rectangle 44"/>
            <p:cNvSpPr>
              <a:spLocks noChangeArrowheads="1"/>
            </p:cNvSpPr>
            <p:nvPr/>
          </p:nvSpPr>
          <p:spPr bwMode="auto">
            <a:xfrm>
              <a:off x="4905953" y="2394860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29.1</a:t>
              </a:r>
              <a:endParaRPr lang="fr-FR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1478" name="Rectangle 45"/>
            <p:cNvSpPr>
              <a:spLocks noChangeArrowheads="1"/>
            </p:cNvSpPr>
            <p:nvPr/>
          </p:nvSpPr>
          <p:spPr bwMode="auto">
            <a:xfrm>
              <a:off x="6470393" y="2474738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17.1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9" name="Rectangle 46"/>
            <p:cNvSpPr>
              <a:spLocks noChangeArrowheads="1"/>
            </p:cNvSpPr>
            <p:nvPr/>
          </p:nvSpPr>
          <p:spPr bwMode="auto">
            <a:xfrm>
              <a:off x="559090" y="5209105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0" name="Rectangle 47"/>
            <p:cNvSpPr>
              <a:spLocks noChangeArrowheads="1"/>
            </p:cNvSpPr>
            <p:nvPr/>
          </p:nvSpPr>
          <p:spPr bwMode="auto">
            <a:xfrm>
              <a:off x="616240" y="520910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50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1" name="Rectangle 48"/>
            <p:cNvSpPr>
              <a:spLocks noChangeArrowheads="1"/>
            </p:cNvSpPr>
            <p:nvPr/>
          </p:nvSpPr>
          <p:spPr bwMode="auto">
            <a:xfrm>
              <a:off x="559090" y="4834455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2" name="Rectangle 49"/>
            <p:cNvSpPr>
              <a:spLocks noChangeArrowheads="1"/>
            </p:cNvSpPr>
            <p:nvPr/>
          </p:nvSpPr>
          <p:spPr bwMode="auto">
            <a:xfrm>
              <a:off x="616240" y="483445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40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3" name="Rectangle 50"/>
            <p:cNvSpPr>
              <a:spLocks noChangeArrowheads="1"/>
            </p:cNvSpPr>
            <p:nvPr/>
          </p:nvSpPr>
          <p:spPr bwMode="auto">
            <a:xfrm>
              <a:off x="559090" y="4459805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4" name="Rectangle 51"/>
            <p:cNvSpPr>
              <a:spLocks noChangeArrowheads="1"/>
            </p:cNvSpPr>
            <p:nvPr/>
          </p:nvSpPr>
          <p:spPr bwMode="auto">
            <a:xfrm>
              <a:off x="616240" y="445980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30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5" name="Rectangle 52"/>
            <p:cNvSpPr>
              <a:spLocks noChangeArrowheads="1"/>
            </p:cNvSpPr>
            <p:nvPr/>
          </p:nvSpPr>
          <p:spPr bwMode="auto">
            <a:xfrm>
              <a:off x="559090" y="4083567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6" name="Rectangle 53"/>
            <p:cNvSpPr>
              <a:spLocks noChangeArrowheads="1"/>
            </p:cNvSpPr>
            <p:nvPr/>
          </p:nvSpPr>
          <p:spPr bwMode="auto">
            <a:xfrm>
              <a:off x="616240" y="4083567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7" name="Rectangle 54"/>
            <p:cNvSpPr>
              <a:spLocks noChangeArrowheads="1"/>
            </p:cNvSpPr>
            <p:nvPr/>
          </p:nvSpPr>
          <p:spPr bwMode="auto">
            <a:xfrm>
              <a:off x="559090" y="3708917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8" name="Rectangle 55"/>
            <p:cNvSpPr>
              <a:spLocks noChangeArrowheads="1"/>
            </p:cNvSpPr>
            <p:nvPr/>
          </p:nvSpPr>
          <p:spPr bwMode="auto">
            <a:xfrm>
              <a:off x="616240" y="3708917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9" name="Rectangle 56"/>
            <p:cNvSpPr>
              <a:spLocks noChangeArrowheads="1"/>
            </p:cNvSpPr>
            <p:nvPr/>
          </p:nvSpPr>
          <p:spPr bwMode="auto">
            <a:xfrm>
              <a:off x="708315" y="3334267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0" name="Rectangle 57"/>
            <p:cNvSpPr>
              <a:spLocks noChangeArrowheads="1"/>
            </p:cNvSpPr>
            <p:nvPr/>
          </p:nvSpPr>
          <p:spPr bwMode="auto">
            <a:xfrm>
              <a:off x="616240" y="295803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1" name="Rectangle 58"/>
            <p:cNvSpPr>
              <a:spLocks noChangeArrowheads="1"/>
            </p:cNvSpPr>
            <p:nvPr/>
          </p:nvSpPr>
          <p:spPr bwMode="auto">
            <a:xfrm>
              <a:off x="616240" y="258338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2" name="Rectangle 59"/>
            <p:cNvSpPr>
              <a:spLocks noChangeArrowheads="1"/>
            </p:cNvSpPr>
            <p:nvPr/>
          </p:nvSpPr>
          <p:spPr bwMode="auto">
            <a:xfrm>
              <a:off x="616240" y="220873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j-lt"/>
                </a:rPr>
                <a:t>30</a:t>
              </a:r>
              <a:endParaRPr lang="fr-FR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3" name="Rectangle 60"/>
            <p:cNvSpPr>
              <a:spLocks noChangeArrowheads="1"/>
            </p:cNvSpPr>
            <p:nvPr/>
          </p:nvSpPr>
          <p:spPr bwMode="auto">
            <a:xfrm>
              <a:off x="1544928" y="2012815"/>
              <a:ext cx="3789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4" name="Rectangle 61"/>
            <p:cNvSpPr>
              <a:spLocks noChangeArrowheads="1"/>
            </p:cNvSpPr>
            <p:nvPr/>
          </p:nvSpPr>
          <p:spPr bwMode="auto">
            <a:xfrm>
              <a:off x="3078453" y="2012815"/>
              <a:ext cx="5673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 err="1">
                  <a:solidFill>
                    <a:srgbClr val="000066"/>
                  </a:solidFill>
                  <a:latin typeface="Calibri" pitchFamily="34" charset="0"/>
                </a:rPr>
                <a:t>Alb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5" name="Rectangle 62"/>
            <p:cNvSpPr>
              <a:spLocks noChangeArrowheads="1"/>
            </p:cNvSpPr>
            <p:nvPr/>
          </p:nvSpPr>
          <p:spPr bwMode="auto">
            <a:xfrm>
              <a:off x="4453978" y="2012815"/>
              <a:ext cx="6094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RBP/Cr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6" name="Rectangle 63"/>
            <p:cNvSpPr>
              <a:spLocks noChangeArrowheads="1"/>
            </p:cNvSpPr>
            <p:nvPr/>
          </p:nvSpPr>
          <p:spPr bwMode="auto">
            <a:xfrm>
              <a:off x="5954818" y="2012815"/>
              <a:ext cx="7963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2MG/Cr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8" name="ZoneTexte 1"/>
            <p:cNvSpPr txBox="1">
              <a:spLocks noChangeArrowheads="1"/>
            </p:cNvSpPr>
            <p:nvPr/>
          </p:nvSpPr>
          <p:spPr bwMode="auto">
            <a:xfrm>
              <a:off x="1033753" y="5096392"/>
              <a:ext cx="14000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solidFill>
                    <a:srgbClr val="000066"/>
                  </a:solidFill>
                  <a:latin typeface="+mj-lt"/>
                </a:rPr>
                <a:t>Cr: creatininuria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7160083" y="4620780"/>
              <a:ext cx="10581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* p &lt; 0.001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567335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271536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4674745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135073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7" name="AutoShape 165"/>
            <p:cNvSpPr>
              <a:spLocks noChangeArrowheads="1"/>
            </p:cNvSpPr>
            <p:nvPr/>
          </p:nvSpPr>
          <p:spPr bwMode="auto">
            <a:xfrm>
              <a:off x="7126058" y="2255528"/>
              <a:ext cx="1529162" cy="5559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7206964" y="2347099"/>
              <a:ext cx="144000" cy="144000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7441156" y="2301063"/>
              <a:ext cx="11468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RPV/FTC/TAF 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59"/>
            <p:cNvSpPr>
              <a:spLocks noChangeArrowheads="1"/>
            </p:cNvSpPr>
            <p:nvPr/>
          </p:nvSpPr>
          <p:spPr bwMode="auto">
            <a:xfrm>
              <a:off x="7206964" y="2594945"/>
              <a:ext cx="144000" cy="1440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4" name="Rectangle 60"/>
            <p:cNvSpPr>
              <a:spLocks noChangeArrowheads="1"/>
            </p:cNvSpPr>
            <p:nvPr/>
          </p:nvSpPr>
          <p:spPr bwMode="auto">
            <a:xfrm>
              <a:off x="7441156" y="2552083"/>
              <a:ext cx="112140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EFV/FTC/TDF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8774052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GS-US-366-1160: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EFV/FTC/TDF a RPV/FTC/TAF</a:t>
            </a:r>
            <a:endParaRPr lang="fr-FR" sz="3200" dirty="0"/>
          </a:p>
        </p:txBody>
      </p:sp>
      <p:sp>
        <p:nvSpPr>
          <p:cNvPr id="6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68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54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250825" y="1141688"/>
            <a:ext cx="867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Media (%) de cambio en densidad mineral ósea a S48 (%, IC95% 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29855" y="5792856"/>
            <a:ext cx="1185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</a:rPr>
              <a:t>p = 0.0037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61287"/>
              </p:ext>
            </p:extLst>
          </p:nvPr>
        </p:nvGraphicFramePr>
        <p:xfrm>
          <a:off x="422531" y="5554536"/>
          <a:ext cx="34829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RPV</a:t>
                      </a:r>
                      <a:r>
                        <a:rPr lang="fr-FR" sz="1600" b="1">
                          <a:solidFill>
                            <a:schemeClr val="bg1"/>
                          </a:solidFill>
                          <a:latin typeface="+mj-lt"/>
                        </a:rPr>
                        <a:t>/FTC/</a:t>
                      </a: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TAF</a:t>
                      </a:r>
                    </a:p>
                  </a:txBody>
                  <a:tcPr anchor="ctr"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 = 15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EFV/FTC/TDF</a:t>
                      </a:r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fr-FR" sz="1600" b="0" baseline="0" dirty="0">
                          <a:solidFill>
                            <a:srgbClr val="000066"/>
                          </a:solidFill>
                        </a:rPr>
                        <a:t> = 9</a:t>
                      </a:r>
                      <a:endParaRPr lang="fr-F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5" name="Tableau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51705"/>
              </p:ext>
            </p:extLst>
          </p:nvPr>
        </p:nvGraphicFramePr>
        <p:xfrm>
          <a:off x="5849633" y="5554536"/>
          <a:ext cx="2349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fr-FR" sz="1600" b="0" baseline="0" dirty="0">
                          <a:solidFill>
                            <a:srgbClr val="000066"/>
                          </a:solidFill>
                        </a:rPr>
                        <a:t> = 27</a:t>
                      </a:r>
                      <a:endParaRPr lang="fr-F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fr-FR" sz="1600" b="0" baseline="0" dirty="0">
                          <a:solidFill>
                            <a:srgbClr val="000066"/>
                          </a:solidFill>
                        </a:rPr>
                        <a:t> = 6</a:t>
                      </a:r>
                      <a:endParaRPr lang="fr-F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GS-US-366-1160: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EFV/FTC/TDF a RPV/FTC/TAF</a:t>
            </a:r>
            <a:endParaRPr lang="fr-FR" sz="3200" dirty="0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54" name="Rectangle 56"/>
          <p:cNvSpPr>
            <a:spLocks noChangeArrowheads="1"/>
          </p:cNvSpPr>
          <p:nvPr/>
        </p:nvSpPr>
        <p:spPr bwMode="auto">
          <a:xfrm>
            <a:off x="1966864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388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399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2732247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369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382</a:t>
            </a: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3459973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347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367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203069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394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400</a:t>
            </a: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968452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373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382</a:t>
            </a: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6696178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351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369</a:t>
            </a: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321969" y="4423142"/>
            <a:ext cx="15227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s-ES" sz="1600" b="1">
                <a:solidFill>
                  <a:srgbClr val="000066"/>
                </a:solidFill>
                <a:latin typeface="+mj-lt"/>
              </a:rPr>
              <a:t>Número evaluado</a:t>
            </a:r>
            <a:endParaRPr lang="es-ES" sz="1600">
              <a:solidFill>
                <a:srgbClr val="000066"/>
              </a:solidFill>
              <a:latin typeface="+mj-lt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808626" y="1713919"/>
            <a:ext cx="3027388" cy="2682857"/>
            <a:chOff x="1808626" y="1713919"/>
            <a:chExt cx="3027388" cy="2682857"/>
          </a:xfrm>
        </p:grpSpPr>
        <p:sp>
          <p:nvSpPr>
            <p:cNvPr id="59401" name="Rectangle 59400"/>
            <p:cNvSpPr/>
            <p:nvPr/>
          </p:nvSpPr>
          <p:spPr>
            <a:xfrm>
              <a:off x="2799971" y="1713919"/>
              <a:ext cx="8496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>
                  <a:solidFill>
                    <a:srgbClr val="CC3300"/>
                  </a:solidFill>
                  <a:latin typeface="Calibri" pitchFamily="34" charset="0"/>
                  <a:ea typeface="MS PGothic" pitchFamily="34" charset="-128"/>
                </a:rPr>
                <a:t>Cadera</a:t>
              </a:r>
              <a:endParaRPr lang="es-ES">
                <a:solidFill>
                  <a:srgbClr val="CC3300"/>
                </a:solidFill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136515" y="4083050"/>
              <a:ext cx="19470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2136515" y="1988839"/>
              <a:ext cx="0" cy="209421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2047615" y="303022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2047615" y="408305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1809705" y="3977835"/>
              <a:ext cx="1668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-4</a:t>
              </a:r>
            </a:p>
          </p:txBody>
        </p:sp>
        <p:sp>
          <p:nvSpPr>
            <p:cNvPr id="19" name="Rectangle 59"/>
            <p:cNvSpPr>
              <a:spLocks noChangeArrowheads="1"/>
            </p:cNvSpPr>
            <p:nvPr/>
          </p:nvSpPr>
          <p:spPr bwMode="auto">
            <a:xfrm>
              <a:off x="1871443" y="2923418"/>
              <a:ext cx="1039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2047615" y="2001051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1" name="Rectangle 59"/>
            <p:cNvSpPr>
              <a:spLocks noChangeArrowheads="1"/>
            </p:cNvSpPr>
            <p:nvPr/>
          </p:nvSpPr>
          <p:spPr bwMode="auto">
            <a:xfrm>
              <a:off x="1871443" y="1894249"/>
              <a:ext cx="1039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4</a:t>
              </a: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2047615" y="2514131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3" name="Rectangle 59"/>
            <p:cNvSpPr>
              <a:spLocks noChangeArrowheads="1"/>
            </p:cNvSpPr>
            <p:nvPr/>
          </p:nvSpPr>
          <p:spPr bwMode="auto">
            <a:xfrm>
              <a:off x="1871443" y="2407329"/>
              <a:ext cx="1039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2</a:t>
              </a:r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2047615" y="354838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Rectangle 59"/>
            <p:cNvSpPr>
              <a:spLocks noChangeArrowheads="1"/>
            </p:cNvSpPr>
            <p:nvPr/>
          </p:nvSpPr>
          <p:spPr bwMode="auto">
            <a:xfrm>
              <a:off x="1808626" y="3441578"/>
              <a:ext cx="1668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-2</a:t>
              </a:r>
            </a:p>
          </p:txBody>
        </p:sp>
        <p:sp>
          <p:nvSpPr>
            <p:cNvPr id="27" name="Rectangle 56"/>
            <p:cNvSpPr>
              <a:spLocks noChangeArrowheads="1"/>
            </p:cNvSpPr>
            <p:nvPr/>
          </p:nvSpPr>
          <p:spPr bwMode="auto">
            <a:xfrm>
              <a:off x="1909894" y="4150555"/>
              <a:ext cx="4344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Basal</a:t>
              </a:r>
            </a:p>
          </p:txBody>
        </p:sp>
        <p:sp>
          <p:nvSpPr>
            <p:cNvPr id="28" name="Rectangle 56"/>
            <p:cNvSpPr>
              <a:spLocks noChangeArrowheads="1"/>
            </p:cNvSpPr>
            <p:nvPr/>
          </p:nvSpPr>
          <p:spPr bwMode="auto">
            <a:xfrm>
              <a:off x="2741320" y="4150555"/>
              <a:ext cx="3029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S24</a:t>
              </a:r>
            </a:p>
          </p:txBody>
        </p:sp>
        <p:sp>
          <p:nvSpPr>
            <p:cNvPr id="29" name="Rectangle 56"/>
            <p:cNvSpPr>
              <a:spLocks noChangeArrowheads="1"/>
            </p:cNvSpPr>
            <p:nvPr/>
          </p:nvSpPr>
          <p:spPr bwMode="auto">
            <a:xfrm>
              <a:off x="3469046" y="4150555"/>
              <a:ext cx="3029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S48</a:t>
              </a:r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rot="16200000">
              <a:off x="2083175" y="412877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rot="16200000">
              <a:off x="2845450" y="412877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6200000">
              <a:off x="3581658" y="412877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" name="Rectangle 59"/>
            <p:cNvSpPr>
              <a:spLocks noChangeArrowheads="1"/>
            </p:cNvSpPr>
            <p:nvPr/>
          </p:nvSpPr>
          <p:spPr bwMode="auto">
            <a:xfrm>
              <a:off x="3961476" y="2755778"/>
              <a:ext cx="8745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p &lt; 0.0001</a:t>
              </a:r>
              <a:endParaRPr lang="fr-FR" sz="20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4" name="Rectangle 59"/>
            <p:cNvSpPr>
              <a:spLocks noChangeArrowheads="1"/>
            </p:cNvSpPr>
            <p:nvPr/>
          </p:nvSpPr>
          <p:spPr bwMode="auto">
            <a:xfrm>
              <a:off x="3370212" y="3204228"/>
              <a:ext cx="4759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- 0.13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35" name="Rectangle 59"/>
            <p:cNvSpPr>
              <a:spLocks noChangeArrowheads="1"/>
            </p:cNvSpPr>
            <p:nvPr/>
          </p:nvSpPr>
          <p:spPr bwMode="auto">
            <a:xfrm>
              <a:off x="3416676" y="2376334"/>
              <a:ext cx="36488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1,28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4" name="Ellipse 63"/>
            <p:cNvSpPr/>
            <p:nvPr/>
          </p:nvSpPr>
          <p:spPr bwMode="auto">
            <a:xfrm>
              <a:off x="2865934" y="3016236"/>
              <a:ext cx="84217" cy="84217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3573856" y="3030220"/>
              <a:ext cx="84217" cy="84217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7" name="Ellipse 66"/>
            <p:cNvSpPr/>
            <p:nvPr/>
          </p:nvSpPr>
          <p:spPr bwMode="auto">
            <a:xfrm>
              <a:off x="2868848" y="2767775"/>
              <a:ext cx="84217" cy="84217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8" name="Ellipse 67"/>
            <p:cNvSpPr/>
            <p:nvPr/>
          </p:nvSpPr>
          <p:spPr bwMode="auto">
            <a:xfrm>
              <a:off x="3575880" y="2666481"/>
              <a:ext cx="84217" cy="84217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" name="Forme libre 7"/>
            <p:cNvSpPr/>
            <p:nvPr/>
          </p:nvSpPr>
          <p:spPr bwMode="auto">
            <a:xfrm>
              <a:off x="2138680" y="2707640"/>
              <a:ext cx="1483360" cy="330200"/>
            </a:xfrm>
            <a:custGeom>
              <a:avLst/>
              <a:gdLst>
                <a:gd name="connsiteX0" fmla="*/ 0 w 1483360"/>
                <a:gd name="connsiteY0" fmla="*/ 330200 h 330200"/>
                <a:gd name="connsiteX1" fmla="*/ 777240 w 1483360"/>
                <a:gd name="connsiteY1" fmla="*/ 104140 h 330200"/>
                <a:gd name="connsiteX2" fmla="*/ 1483360 w 1483360"/>
                <a:gd name="connsiteY2" fmla="*/ 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3360" h="330200">
                  <a:moveTo>
                    <a:pt x="0" y="330200"/>
                  </a:moveTo>
                  <a:lnTo>
                    <a:pt x="777240" y="104140"/>
                  </a:lnTo>
                  <a:lnTo>
                    <a:pt x="1483360" y="0"/>
                  </a:lnTo>
                </a:path>
              </a:pathLst>
            </a:custGeom>
            <a:noFill/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7" name="Forme libre 76"/>
            <p:cNvSpPr/>
            <p:nvPr/>
          </p:nvSpPr>
          <p:spPr bwMode="auto">
            <a:xfrm>
              <a:off x="2141220" y="3035300"/>
              <a:ext cx="1490980" cy="35560"/>
            </a:xfrm>
            <a:custGeom>
              <a:avLst/>
              <a:gdLst>
                <a:gd name="connsiteX0" fmla="*/ 0 w 1483360"/>
                <a:gd name="connsiteY0" fmla="*/ 330200 h 330200"/>
                <a:gd name="connsiteX1" fmla="*/ 777240 w 1483360"/>
                <a:gd name="connsiteY1" fmla="*/ 104140 h 330200"/>
                <a:gd name="connsiteX2" fmla="*/ 1483360 w 1483360"/>
                <a:gd name="connsiteY2" fmla="*/ 0 h 330200"/>
                <a:gd name="connsiteX0" fmla="*/ 0 w 1633220"/>
                <a:gd name="connsiteY0" fmla="*/ 175260 h 175260"/>
                <a:gd name="connsiteX1" fmla="*/ 927100 w 1633220"/>
                <a:gd name="connsiteY1" fmla="*/ 104140 h 175260"/>
                <a:gd name="connsiteX2" fmla="*/ 1633220 w 1633220"/>
                <a:gd name="connsiteY2" fmla="*/ 0 h 175260"/>
                <a:gd name="connsiteX0" fmla="*/ 0 w 1633220"/>
                <a:gd name="connsiteY0" fmla="*/ 175260 h 200660"/>
                <a:gd name="connsiteX1" fmla="*/ 777240 w 1633220"/>
                <a:gd name="connsiteY1" fmla="*/ 200660 h 200660"/>
                <a:gd name="connsiteX2" fmla="*/ 1633220 w 1633220"/>
                <a:gd name="connsiteY2" fmla="*/ 0 h 200660"/>
                <a:gd name="connsiteX0" fmla="*/ 0 w 1490980"/>
                <a:gd name="connsiteY0" fmla="*/ 0 h 35560"/>
                <a:gd name="connsiteX1" fmla="*/ 777240 w 1490980"/>
                <a:gd name="connsiteY1" fmla="*/ 25400 h 35560"/>
                <a:gd name="connsiteX2" fmla="*/ 1490980 w 1490980"/>
                <a:gd name="connsiteY2" fmla="*/ 35560 h 35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0980" h="35560">
                  <a:moveTo>
                    <a:pt x="0" y="0"/>
                  </a:moveTo>
                  <a:lnTo>
                    <a:pt x="777240" y="25400"/>
                  </a:lnTo>
                  <a:lnTo>
                    <a:pt x="1490980" y="35560"/>
                  </a:lnTo>
                </a:path>
              </a:pathLst>
            </a:custGeom>
            <a:noFill/>
            <a:ln w="190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>
              <a:off x="2136515" y="3038480"/>
              <a:ext cx="1442985" cy="0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6" name="Ellipse 65"/>
            <p:cNvSpPr/>
            <p:nvPr/>
          </p:nvSpPr>
          <p:spPr bwMode="auto">
            <a:xfrm>
              <a:off x="2094406" y="2993835"/>
              <a:ext cx="84217" cy="84217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" name="Parenthèse fermante 8"/>
            <p:cNvSpPr/>
            <p:nvPr/>
          </p:nvSpPr>
          <p:spPr bwMode="auto">
            <a:xfrm>
              <a:off x="3836128" y="2571750"/>
              <a:ext cx="57150" cy="674370"/>
            </a:xfrm>
            <a:prstGeom prst="rightBracket">
              <a:avLst/>
            </a:prstGeom>
            <a:noFill/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>
              <a:off x="3619123" y="3002347"/>
              <a:ext cx="0" cy="14598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Connecteur droit 88"/>
            <p:cNvCxnSpPr/>
            <p:nvPr/>
          </p:nvCxnSpPr>
          <p:spPr bwMode="auto">
            <a:xfrm>
              <a:off x="2908558" y="2988028"/>
              <a:ext cx="0" cy="1327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Connecteur droit 89"/>
            <p:cNvCxnSpPr/>
            <p:nvPr/>
          </p:nvCxnSpPr>
          <p:spPr bwMode="auto">
            <a:xfrm>
              <a:off x="2912368" y="2746093"/>
              <a:ext cx="0" cy="1327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Connecteur droit 90"/>
            <p:cNvCxnSpPr/>
            <p:nvPr/>
          </p:nvCxnSpPr>
          <p:spPr bwMode="auto">
            <a:xfrm>
              <a:off x="3619123" y="2637508"/>
              <a:ext cx="0" cy="1327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e 6"/>
          <p:cNvGrpSpPr/>
          <p:nvPr/>
        </p:nvGrpSpPr>
        <p:grpSpPr>
          <a:xfrm>
            <a:off x="5146099" y="1713919"/>
            <a:ext cx="3558153" cy="2682857"/>
            <a:chOff x="5146099" y="1713919"/>
            <a:chExt cx="3558153" cy="2682857"/>
          </a:xfrm>
        </p:grpSpPr>
        <p:sp>
          <p:nvSpPr>
            <p:cNvPr id="98" name="Rectangle 97"/>
            <p:cNvSpPr/>
            <p:nvPr/>
          </p:nvSpPr>
          <p:spPr>
            <a:xfrm>
              <a:off x="5609617" y="1713919"/>
              <a:ext cx="18261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b="1">
                  <a:solidFill>
                    <a:srgbClr val="CC3300"/>
                  </a:solidFill>
                  <a:latin typeface="Calibri" pitchFamily="34" charset="0"/>
                  <a:ea typeface="MS PGothic" pitchFamily="34" charset="-128"/>
                </a:rPr>
                <a:t>Columna lumbar </a:t>
              </a:r>
              <a:endParaRPr lang="es-ES">
                <a:solidFill>
                  <a:srgbClr val="CC3300"/>
                </a:solidFill>
              </a:endParaRPr>
            </a:p>
          </p:txBody>
        </p:sp>
        <p:sp>
          <p:nvSpPr>
            <p:cNvPr id="36" name="Rectangle 59"/>
            <p:cNvSpPr>
              <a:spLocks noChangeArrowheads="1"/>
            </p:cNvSpPr>
            <p:nvPr/>
          </p:nvSpPr>
          <p:spPr bwMode="auto">
            <a:xfrm>
              <a:off x="6637536" y="3153428"/>
              <a:ext cx="4759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- 0.05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37" name="Rectangle 59"/>
            <p:cNvSpPr>
              <a:spLocks noChangeArrowheads="1"/>
            </p:cNvSpPr>
            <p:nvPr/>
          </p:nvSpPr>
          <p:spPr bwMode="auto">
            <a:xfrm>
              <a:off x="6714976" y="2248834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1.65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38" name="Rectangle 59"/>
            <p:cNvSpPr>
              <a:spLocks noChangeArrowheads="1"/>
            </p:cNvSpPr>
            <p:nvPr/>
          </p:nvSpPr>
          <p:spPr bwMode="auto">
            <a:xfrm>
              <a:off x="7292140" y="2755778"/>
              <a:ext cx="8745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p &lt; 0.0001</a:t>
              </a:r>
              <a:endParaRPr lang="fr-FR" sz="20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5372720" y="4083050"/>
              <a:ext cx="19470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 flipV="1">
              <a:off x="5372720" y="1988839"/>
              <a:ext cx="0" cy="209421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5283820" y="303022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5283820" y="408305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5283820" y="2001051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>
              <a:off x="5283820" y="2514131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5283820" y="354838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6" name="Rectangle 56"/>
            <p:cNvSpPr>
              <a:spLocks noChangeArrowheads="1"/>
            </p:cNvSpPr>
            <p:nvPr/>
          </p:nvSpPr>
          <p:spPr bwMode="auto">
            <a:xfrm>
              <a:off x="5146099" y="4150555"/>
              <a:ext cx="4344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Basal</a:t>
              </a:r>
            </a:p>
          </p:txBody>
        </p:sp>
        <p:sp>
          <p:nvSpPr>
            <p:cNvPr id="47" name="Rectangle 56"/>
            <p:cNvSpPr>
              <a:spLocks noChangeArrowheads="1"/>
            </p:cNvSpPr>
            <p:nvPr/>
          </p:nvSpPr>
          <p:spPr bwMode="auto">
            <a:xfrm>
              <a:off x="6013085" y="4150555"/>
              <a:ext cx="3029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S24</a:t>
              </a:r>
            </a:p>
          </p:txBody>
        </p:sp>
        <p:sp>
          <p:nvSpPr>
            <p:cNvPr id="48" name="Rectangle 56"/>
            <p:cNvSpPr>
              <a:spLocks noChangeArrowheads="1"/>
            </p:cNvSpPr>
            <p:nvPr/>
          </p:nvSpPr>
          <p:spPr bwMode="auto">
            <a:xfrm>
              <a:off x="6750971" y="4150555"/>
              <a:ext cx="3029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latin typeface="+mj-lt"/>
                </a:rPr>
                <a:t>S48</a:t>
              </a:r>
            </a:p>
          </p:txBody>
        </p:sp>
        <p:sp>
          <p:nvSpPr>
            <p:cNvPr id="49" name="Line 12"/>
            <p:cNvSpPr>
              <a:spLocks noChangeShapeType="1"/>
            </p:cNvSpPr>
            <p:nvPr/>
          </p:nvSpPr>
          <p:spPr bwMode="auto">
            <a:xfrm rot="16200000">
              <a:off x="5319380" y="412877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0" name="Line 12"/>
            <p:cNvSpPr>
              <a:spLocks noChangeShapeType="1"/>
            </p:cNvSpPr>
            <p:nvPr/>
          </p:nvSpPr>
          <p:spPr bwMode="auto">
            <a:xfrm rot="16200000">
              <a:off x="6117215" y="412877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1" name="Line 12"/>
            <p:cNvSpPr>
              <a:spLocks noChangeShapeType="1"/>
            </p:cNvSpPr>
            <p:nvPr/>
          </p:nvSpPr>
          <p:spPr bwMode="auto">
            <a:xfrm rot="16200000">
              <a:off x="6863583" y="412877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9" name="Ellipse 68"/>
            <p:cNvSpPr/>
            <p:nvPr/>
          </p:nvSpPr>
          <p:spPr bwMode="auto">
            <a:xfrm>
              <a:off x="6856734" y="2567973"/>
              <a:ext cx="84217" cy="84217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6134088" y="2683558"/>
              <a:ext cx="84217" cy="84217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6129008" y="2988111"/>
              <a:ext cx="84217" cy="84217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2" name="Ellipse 71"/>
            <p:cNvSpPr/>
            <p:nvPr/>
          </p:nvSpPr>
          <p:spPr bwMode="auto">
            <a:xfrm>
              <a:off x="6852121" y="3016235"/>
              <a:ext cx="84217" cy="84217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0" name="Forme libre 79"/>
            <p:cNvSpPr/>
            <p:nvPr/>
          </p:nvSpPr>
          <p:spPr bwMode="auto">
            <a:xfrm>
              <a:off x="5375260" y="2608579"/>
              <a:ext cx="1529080" cy="419735"/>
            </a:xfrm>
            <a:custGeom>
              <a:avLst/>
              <a:gdLst>
                <a:gd name="connsiteX0" fmla="*/ 0 w 1483360"/>
                <a:gd name="connsiteY0" fmla="*/ 330200 h 330200"/>
                <a:gd name="connsiteX1" fmla="*/ 777240 w 1483360"/>
                <a:gd name="connsiteY1" fmla="*/ 104140 h 330200"/>
                <a:gd name="connsiteX2" fmla="*/ 1483360 w 1483360"/>
                <a:gd name="connsiteY2" fmla="*/ 0 h 330200"/>
                <a:gd name="connsiteX0" fmla="*/ 0 w 1483360"/>
                <a:gd name="connsiteY0" fmla="*/ 330200 h 330200"/>
                <a:gd name="connsiteX1" fmla="*/ 811530 w 1483360"/>
                <a:gd name="connsiteY1" fmla="*/ 16510 h 330200"/>
                <a:gd name="connsiteX2" fmla="*/ 1483360 w 1483360"/>
                <a:gd name="connsiteY2" fmla="*/ 0 h 330200"/>
                <a:gd name="connsiteX0" fmla="*/ 0 w 1529080"/>
                <a:gd name="connsiteY0" fmla="*/ 429260 h 429260"/>
                <a:gd name="connsiteX1" fmla="*/ 811530 w 1529080"/>
                <a:gd name="connsiteY1" fmla="*/ 115570 h 429260"/>
                <a:gd name="connsiteX2" fmla="*/ 1529080 w 1529080"/>
                <a:gd name="connsiteY2" fmla="*/ 0 h 429260"/>
                <a:gd name="connsiteX0" fmla="*/ 0 w 1529080"/>
                <a:gd name="connsiteY0" fmla="*/ 419735 h 419735"/>
                <a:gd name="connsiteX1" fmla="*/ 811530 w 1529080"/>
                <a:gd name="connsiteY1" fmla="*/ 115570 h 419735"/>
                <a:gd name="connsiteX2" fmla="*/ 1529080 w 1529080"/>
                <a:gd name="connsiteY2" fmla="*/ 0 h 41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9080" h="419735">
                  <a:moveTo>
                    <a:pt x="0" y="419735"/>
                  </a:moveTo>
                  <a:lnTo>
                    <a:pt x="811530" y="115570"/>
                  </a:lnTo>
                  <a:lnTo>
                    <a:pt x="1529080" y="0"/>
                  </a:lnTo>
                </a:path>
              </a:pathLst>
            </a:custGeom>
            <a:noFill/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1" name="Forme libre 80"/>
            <p:cNvSpPr/>
            <p:nvPr/>
          </p:nvSpPr>
          <p:spPr bwMode="auto">
            <a:xfrm>
              <a:off x="5377800" y="3025774"/>
              <a:ext cx="1523365" cy="35560"/>
            </a:xfrm>
            <a:custGeom>
              <a:avLst/>
              <a:gdLst>
                <a:gd name="connsiteX0" fmla="*/ 0 w 1483360"/>
                <a:gd name="connsiteY0" fmla="*/ 330200 h 330200"/>
                <a:gd name="connsiteX1" fmla="*/ 777240 w 1483360"/>
                <a:gd name="connsiteY1" fmla="*/ 104140 h 330200"/>
                <a:gd name="connsiteX2" fmla="*/ 1483360 w 1483360"/>
                <a:gd name="connsiteY2" fmla="*/ 0 h 330200"/>
                <a:gd name="connsiteX0" fmla="*/ 0 w 1633220"/>
                <a:gd name="connsiteY0" fmla="*/ 175260 h 175260"/>
                <a:gd name="connsiteX1" fmla="*/ 927100 w 1633220"/>
                <a:gd name="connsiteY1" fmla="*/ 104140 h 175260"/>
                <a:gd name="connsiteX2" fmla="*/ 1633220 w 1633220"/>
                <a:gd name="connsiteY2" fmla="*/ 0 h 175260"/>
                <a:gd name="connsiteX0" fmla="*/ 0 w 1633220"/>
                <a:gd name="connsiteY0" fmla="*/ 175260 h 200660"/>
                <a:gd name="connsiteX1" fmla="*/ 777240 w 1633220"/>
                <a:gd name="connsiteY1" fmla="*/ 200660 h 200660"/>
                <a:gd name="connsiteX2" fmla="*/ 1633220 w 1633220"/>
                <a:gd name="connsiteY2" fmla="*/ 0 h 200660"/>
                <a:gd name="connsiteX0" fmla="*/ 0 w 1490980"/>
                <a:gd name="connsiteY0" fmla="*/ 0 h 35560"/>
                <a:gd name="connsiteX1" fmla="*/ 777240 w 1490980"/>
                <a:gd name="connsiteY1" fmla="*/ 25400 h 35560"/>
                <a:gd name="connsiteX2" fmla="*/ 1490980 w 1490980"/>
                <a:gd name="connsiteY2" fmla="*/ 35560 h 35560"/>
                <a:gd name="connsiteX0" fmla="*/ 0 w 1523365"/>
                <a:gd name="connsiteY0" fmla="*/ 0 h 26035"/>
                <a:gd name="connsiteX1" fmla="*/ 777240 w 1523365"/>
                <a:gd name="connsiteY1" fmla="*/ 25400 h 26035"/>
                <a:gd name="connsiteX2" fmla="*/ 1523365 w 1523365"/>
                <a:gd name="connsiteY2" fmla="*/ 26035 h 26035"/>
                <a:gd name="connsiteX0" fmla="*/ 0 w 1523365"/>
                <a:gd name="connsiteY0" fmla="*/ 6985 h 33020"/>
                <a:gd name="connsiteX1" fmla="*/ 790575 w 1523365"/>
                <a:gd name="connsiteY1" fmla="*/ 0 h 33020"/>
                <a:gd name="connsiteX2" fmla="*/ 1523365 w 1523365"/>
                <a:gd name="connsiteY2" fmla="*/ 33020 h 33020"/>
                <a:gd name="connsiteX0" fmla="*/ 0 w 1523365"/>
                <a:gd name="connsiteY0" fmla="*/ 0 h 35560"/>
                <a:gd name="connsiteX1" fmla="*/ 790575 w 1523365"/>
                <a:gd name="connsiteY1" fmla="*/ 2540 h 35560"/>
                <a:gd name="connsiteX2" fmla="*/ 1523365 w 1523365"/>
                <a:gd name="connsiteY2" fmla="*/ 35560 h 35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3365" h="35560">
                  <a:moveTo>
                    <a:pt x="0" y="0"/>
                  </a:moveTo>
                  <a:lnTo>
                    <a:pt x="790575" y="2540"/>
                  </a:lnTo>
                  <a:lnTo>
                    <a:pt x="1523365" y="35560"/>
                  </a:lnTo>
                </a:path>
              </a:pathLst>
            </a:custGeom>
            <a:noFill/>
            <a:ln w="190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2" name="Line 9"/>
            <p:cNvSpPr>
              <a:spLocks noChangeShapeType="1"/>
            </p:cNvSpPr>
            <p:nvPr/>
          </p:nvSpPr>
          <p:spPr bwMode="auto">
            <a:xfrm>
              <a:off x="5377800" y="3038480"/>
              <a:ext cx="1442985" cy="0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3" name="Ellipse 72"/>
            <p:cNvSpPr/>
            <p:nvPr/>
          </p:nvSpPr>
          <p:spPr bwMode="auto">
            <a:xfrm>
              <a:off x="5331479" y="2989031"/>
              <a:ext cx="84217" cy="84217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11" name="Connecteur droit 10"/>
            <p:cNvCxnSpPr/>
            <p:nvPr/>
          </p:nvCxnSpPr>
          <p:spPr bwMode="auto">
            <a:xfrm>
              <a:off x="6899910" y="2516505"/>
              <a:ext cx="0" cy="19431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Connecteur droit 84"/>
            <p:cNvCxnSpPr/>
            <p:nvPr/>
          </p:nvCxnSpPr>
          <p:spPr bwMode="auto">
            <a:xfrm>
              <a:off x="6175603" y="2653774"/>
              <a:ext cx="0" cy="16058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Connecteur droit 85"/>
            <p:cNvCxnSpPr/>
            <p:nvPr/>
          </p:nvCxnSpPr>
          <p:spPr bwMode="auto">
            <a:xfrm>
              <a:off x="6173698" y="2942089"/>
              <a:ext cx="0" cy="16058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Connecteur droit 86"/>
            <p:cNvCxnSpPr/>
            <p:nvPr/>
          </p:nvCxnSpPr>
          <p:spPr bwMode="auto">
            <a:xfrm>
              <a:off x="6893778" y="2989332"/>
              <a:ext cx="0" cy="16058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Parenthèse fermante 91"/>
            <p:cNvSpPr/>
            <p:nvPr/>
          </p:nvSpPr>
          <p:spPr bwMode="auto">
            <a:xfrm>
              <a:off x="7151552" y="2440755"/>
              <a:ext cx="57150" cy="815988"/>
            </a:xfrm>
            <a:prstGeom prst="rightBracket">
              <a:avLst/>
            </a:prstGeom>
            <a:noFill/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3" name="AutoShape 165"/>
            <p:cNvSpPr>
              <a:spLocks noChangeArrowheads="1"/>
            </p:cNvSpPr>
            <p:nvPr/>
          </p:nvSpPr>
          <p:spPr bwMode="auto">
            <a:xfrm>
              <a:off x="7289867" y="3342675"/>
              <a:ext cx="1414385" cy="5559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94" name="Rectangle 56"/>
            <p:cNvSpPr>
              <a:spLocks noChangeArrowheads="1"/>
            </p:cNvSpPr>
            <p:nvPr/>
          </p:nvSpPr>
          <p:spPr bwMode="auto">
            <a:xfrm>
              <a:off x="7370773" y="3434246"/>
              <a:ext cx="144000" cy="144000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95" name="Rectangle 57"/>
            <p:cNvSpPr>
              <a:spLocks noChangeArrowheads="1"/>
            </p:cNvSpPr>
            <p:nvPr/>
          </p:nvSpPr>
          <p:spPr bwMode="auto">
            <a:xfrm>
              <a:off x="7604965" y="3388210"/>
              <a:ext cx="10129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RPV/FTC/TAF 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6" name="Rectangle 59"/>
            <p:cNvSpPr>
              <a:spLocks noChangeArrowheads="1"/>
            </p:cNvSpPr>
            <p:nvPr/>
          </p:nvSpPr>
          <p:spPr bwMode="auto">
            <a:xfrm>
              <a:off x="7370773" y="3682092"/>
              <a:ext cx="144000" cy="1440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97" name="Rectangle 60"/>
            <p:cNvSpPr>
              <a:spLocks noChangeArrowheads="1"/>
            </p:cNvSpPr>
            <p:nvPr/>
          </p:nvSpPr>
          <p:spPr bwMode="auto">
            <a:xfrm>
              <a:off x="7604965" y="3639230"/>
              <a:ext cx="96545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EFV/FTC/TDF</a:t>
              </a:r>
              <a:endParaRPr lang="fr-FR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2173978" y="5147300"/>
            <a:ext cx="48277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000" b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Mejoría de osteopenia u osteoporosis a S48</a:t>
            </a:r>
          </a:p>
        </p:txBody>
      </p:sp>
      <p:sp>
        <p:nvSpPr>
          <p:cNvPr id="6" name="Rectangle 5"/>
          <p:cNvSpPr/>
          <p:nvPr/>
        </p:nvSpPr>
        <p:spPr>
          <a:xfrm>
            <a:off x="636488" y="4622903"/>
            <a:ext cx="129364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RPV/FTC/TAF</a:t>
            </a:r>
          </a:p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EFV/FTC/TDF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17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GS-US-366-1160: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Switch de EFV/FTC/TDF a RPV/FTC/TAF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+mj-lt"/>
              </a:rPr>
              <a:t>Cambios en los lípidos a S48</a:t>
            </a:r>
            <a:br>
              <a:rPr lang="es-ES" sz="2800" b="1" dirty="0">
                <a:latin typeface="+mj-lt"/>
              </a:rPr>
            </a:br>
            <a:endParaRPr lang="es-ES" sz="2800" b="1" dirty="0">
              <a:latin typeface="+mj-lt"/>
            </a:endParaRPr>
          </a:p>
          <a:p>
            <a:pPr lvl="1"/>
            <a:r>
              <a:rPr lang="es-ES" sz="2000" dirty="0"/>
              <a:t>Disminución en el colesterol total, LDL, HDL y triglicéridos en el grupo RPV/FTC/TAF </a:t>
            </a:r>
          </a:p>
          <a:p>
            <a:pPr lvl="1"/>
            <a:r>
              <a:rPr lang="es-ES" sz="2000" dirty="0"/>
              <a:t>Estable en el grupo EFV/FTC/TDF </a:t>
            </a:r>
          </a:p>
          <a:p>
            <a:pPr lvl="1"/>
            <a:r>
              <a:rPr lang="es-ES" sz="2000" dirty="0"/>
              <a:t>El cambio en la relación Colesterol </a:t>
            </a:r>
            <a:r>
              <a:rPr lang="es-ES" sz="2000" dirty="0" err="1"/>
              <a:t>total:HDL</a:t>
            </a:r>
            <a:r>
              <a:rPr lang="es-ES" sz="2000" dirty="0"/>
              <a:t> fue similar en ambos grupos</a:t>
            </a:r>
          </a:p>
          <a:p>
            <a:pPr lvl="1"/>
            <a:r>
              <a:rPr lang="es-ES" sz="2000" dirty="0"/>
              <a:t>El inicio de tratamiento con un agente </a:t>
            </a:r>
            <a:r>
              <a:rPr lang="es-ES" sz="2000" dirty="0" err="1"/>
              <a:t>hipolipemiante</a:t>
            </a:r>
            <a:r>
              <a:rPr lang="es-ES" sz="2000" dirty="0"/>
              <a:t> entre el basal </a:t>
            </a:r>
            <a:br>
              <a:rPr lang="es-ES" sz="2000" dirty="0"/>
            </a:br>
            <a:r>
              <a:rPr lang="es-ES" sz="2000" dirty="0"/>
              <a:t>y la S48 fue 4% en ambos grupos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470491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817</Words>
  <Application>Microsoft Office PowerPoint</Application>
  <PresentationFormat>Affichage à l'écran (4:3)</PresentationFormat>
  <Paragraphs>290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ARV_trials_2017</vt:lpstr>
      <vt:lpstr>Switch de TDF a TAF</vt:lpstr>
      <vt:lpstr>Estudio GS-US-366-1160:  Switch de EFV/FTC/TDF a RPV/FTC/TAF</vt:lpstr>
      <vt:lpstr>Estudio GS-US-366-1160:  Switch de EFV/FTC/TDF a RPV/FTC/TAF</vt:lpstr>
      <vt:lpstr>Estudio GS-US-366-1160:  Switch de EFV/FTC/TDF a RPV/FTC/TAF</vt:lpstr>
      <vt:lpstr>Estudio GS-US-366-1160:  Switch de EFV/FTC/TDF a RPV/FTC/TAF</vt:lpstr>
      <vt:lpstr>Estudio GS-US-366-1160:  Switch de EFV/FTC/TDF a RPV/FTC/TAF</vt:lpstr>
      <vt:lpstr>Estudio GS-US-366-1160:  Switch de EFV/FTC/TDF a RPV/FTC/TAF</vt:lpstr>
      <vt:lpstr>Estudio GS-US-366-1160:  Switch de EFV/FTC/TDF a RPV/FTC/TAF</vt:lpstr>
      <vt:lpstr>Estudio GS-US-366-1160:  Switch de EFV/FTC/TDF a RPV/FTC/TAF</vt:lpstr>
      <vt:lpstr>Estudio GS-US-366-1160:  Switch de EFV/FTC/TDF a RPV/FTC/TAF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299</cp:revision>
  <dcterms:created xsi:type="dcterms:W3CDTF">2014-10-03T08:50:57Z</dcterms:created>
  <dcterms:modified xsi:type="dcterms:W3CDTF">2017-06-01T17:43:39Z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