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98" r:id="rId3"/>
    <p:sldId id="299" r:id="rId4"/>
    <p:sldId id="300" r:id="rId5"/>
    <p:sldId id="307" r:id="rId6"/>
    <p:sldId id="301" r:id="rId7"/>
    <p:sldId id="317" r:id="rId8"/>
    <p:sldId id="318" r:id="rId9"/>
    <p:sldId id="316" r:id="rId10"/>
    <p:sldId id="302" r:id="rId11"/>
  </p:sldIdLst>
  <p:sldSz cx="9144000" cy="6858000" type="screen4x3"/>
  <p:notesSz cx="6759575" cy="98679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8" clrIdx="0"/>
  <p:cmAuthor id="2" name="anton" initials="a" lastIdx="7" clrIdx="1"/>
  <p:cmAuthor id="3" name="anton Pozniak" initials="aP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3399"/>
    <a:srgbClr val="DDDDDD"/>
    <a:srgbClr val="FFFFFF"/>
    <a:srgbClr val="000066"/>
    <a:srgbClr val="F66900"/>
    <a:srgbClr val="008000"/>
    <a:srgbClr val="6338A2"/>
    <a:srgbClr val="0000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99784" autoAdjust="0"/>
  </p:normalViewPr>
  <p:slideViewPr>
    <p:cSldViewPr snapToGrid="0" snapToObjects="1" showGuides="1">
      <p:cViewPr>
        <p:scale>
          <a:sx n="100" d="100"/>
          <a:sy n="100" d="100"/>
        </p:scale>
        <p:origin x="-1848" y="-372"/>
      </p:cViewPr>
      <p:guideLst>
        <p:guide orient="horz" pos="1913"/>
        <p:guide orient="horz"/>
        <p:guide pos="288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3206" y="-67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811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A40831-68B0-47D5-A56A-DDAD014F303C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fld id="{8FA5BA65-8993-425A-9928-196FA6BC2CF8}" type="slidenum">
              <a:rPr lang="fr-FR" altLang="fr-FR" smtClean="0"/>
              <a:pPr/>
              <a:t>2</a:t>
            </a:fld>
            <a:endParaRPr lang="fr-FR" alt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69915-1BE4-46CA-AE24-84BEF052E067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A40831-68B0-47D5-A56A-DDAD014F303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A40831-68B0-47D5-A56A-DDAD014F303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69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59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02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de TDF a 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rgbClr val="BFBFBF"/>
                </a:solidFill>
                <a:latin typeface="Calibri" pitchFamily="34" charset="0"/>
              </a:rPr>
              <a:t>Estudio GS-US-292-0109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rgbClr val="BFBFBF"/>
                </a:solidFill>
                <a:latin typeface="Calibri" pitchFamily="34" charset="0"/>
              </a:rPr>
              <a:t>Estudio GS-US-311-1089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</a:rPr>
              <a:t>Estudio GS-US-366-1216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rgbClr val="BFBFBF"/>
                </a:solidFill>
                <a:latin typeface="Calibri" pitchFamily="34" charset="0"/>
              </a:rPr>
              <a:t>Estudio GS-US-366-1160 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GS-US-366-1216: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RPV/FTC/TDF a RPV/FTC/TAF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  <a:t>Conclusión</a:t>
            </a:r>
            <a:b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s-E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s-ES" sz="2000" dirty="0"/>
              <a:t>En general, los participantes HIV+ virológicamente suprimidos que hicieron el </a:t>
            </a:r>
            <a:r>
              <a:rPr lang="es-ES" sz="2000" dirty="0" err="1"/>
              <a:t>switch</a:t>
            </a:r>
            <a:r>
              <a:rPr lang="es-ES" sz="2000" dirty="0"/>
              <a:t> a </a:t>
            </a:r>
            <a:r>
              <a:rPr lang="es-ES" sz="2000" dirty="0" err="1"/>
              <a:t>rilpivirina</a:t>
            </a:r>
            <a:r>
              <a:rPr lang="es-ES" sz="2000" dirty="0"/>
              <a:t>, </a:t>
            </a:r>
            <a:r>
              <a:rPr lang="es-ES" sz="2000" dirty="0" err="1"/>
              <a:t>emtricitabina</a:t>
            </a:r>
            <a:r>
              <a:rPr lang="es-ES" sz="2000" dirty="0"/>
              <a:t> y </a:t>
            </a:r>
            <a:r>
              <a:rPr lang="es-ES" sz="2000" dirty="0" err="1"/>
              <a:t>tenofovir</a:t>
            </a:r>
            <a:r>
              <a:rPr lang="es-ES" sz="2000" dirty="0"/>
              <a:t> </a:t>
            </a:r>
            <a:r>
              <a:rPr lang="es-ES" sz="2000" dirty="0" err="1"/>
              <a:t>alafenamida</a:t>
            </a:r>
            <a:r>
              <a:rPr lang="es-ES" sz="2000" dirty="0"/>
              <a:t> mantuvieron la supresión virológica a 48 semanas con bajas tasas </a:t>
            </a:r>
            <a:br>
              <a:rPr lang="es-ES" sz="2000" dirty="0"/>
            </a:br>
            <a:r>
              <a:rPr lang="es-ES" sz="2000" dirty="0"/>
              <a:t>de fallo, buena tolerabilidad y mejoría en las mediciones de parámetros de hueso y riñón comparado con </a:t>
            </a:r>
            <a:r>
              <a:rPr lang="es-ES" sz="2000" dirty="0" err="1"/>
              <a:t>rilpivirina</a:t>
            </a:r>
            <a:r>
              <a:rPr lang="es-ES" sz="2000" dirty="0"/>
              <a:t>, </a:t>
            </a:r>
            <a:r>
              <a:rPr lang="es-ES" sz="2000" dirty="0" err="1"/>
              <a:t>emtricitabina</a:t>
            </a:r>
            <a:r>
              <a:rPr lang="es-ES" sz="2000" dirty="0"/>
              <a:t> y </a:t>
            </a:r>
            <a:r>
              <a:rPr lang="es-ES" sz="2000" dirty="0" err="1"/>
              <a:t>tenofovir</a:t>
            </a:r>
            <a:r>
              <a:rPr lang="es-ES" sz="2000" dirty="0"/>
              <a:t> </a:t>
            </a:r>
            <a:r>
              <a:rPr lang="es-ES" sz="2000" dirty="0" err="1"/>
              <a:t>disoproxil</a:t>
            </a:r>
            <a:r>
              <a:rPr lang="es-ES" sz="2000" dirty="0"/>
              <a:t> fumarato</a:t>
            </a:r>
            <a:endParaRPr lang="es-ES" altLang="fr-FR" sz="2000" dirty="0">
              <a:ea typeface="ＭＳ Ｐゴシック" charset="-128"/>
            </a:endParaRPr>
          </a:p>
          <a:p>
            <a:pPr lvl="2">
              <a:spcBef>
                <a:spcPts val="300"/>
              </a:spcBef>
              <a:spcAft>
                <a:spcPts val="600"/>
              </a:spcAft>
            </a:pPr>
            <a:endParaRPr lang="es-ES" altLang="fr-FR" sz="2000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222641" y="4032264"/>
            <a:ext cx="8845159" cy="218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s-ES" altLang="fr-FR" sz="1800" dirty="0"/>
              <a:t>Primario: proporción de pacientes </a:t>
            </a:r>
            <a:r>
              <a:rPr lang="en-GB" altLang="fr-FR" sz="1800" dirty="0"/>
              <a:t>con C</a:t>
            </a:r>
            <a:r>
              <a:rPr lang="es-ES" altLang="fr-FR" sz="1800" dirty="0"/>
              <a:t>V </a:t>
            </a:r>
            <a:r>
              <a:rPr lang="en-GB" altLang="fr-FR" sz="1800" dirty="0"/>
              <a:t> &lt; 50 c/mL a S48 (ITT, </a:t>
            </a:r>
            <a:r>
              <a:rPr lang="es-ES" altLang="fr-FR" sz="1800" dirty="0" err="1"/>
              <a:t>snapshot</a:t>
            </a:r>
            <a:r>
              <a:rPr lang="es-ES" altLang="fr-FR" sz="1800" dirty="0"/>
              <a:t>) ; no inferioridad si el margen inferior de IC95% de dos colas para la diferencia = - 8%, poder 85%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s-ES" altLang="fr-FR" sz="1800" dirty="0"/>
              <a:t>Secundario: porcentaje de cambio de densidad mineral ósea para cadera y columna entre los grupos de tratamiento ; 90% de poder para detectar una diferencia de 1.38% (margen de no inferioridad) ; múltiples ajustes para probar superioridad</a:t>
            </a:r>
            <a:endParaRPr lang="es-ES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14696"/>
              </p:ext>
            </p:extLst>
          </p:nvPr>
        </p:nvGraphicFramePr>
        <p:xfrm>
          <a:off x="4447799" y="2403475"/>
          <a:ext cx="3444344" cy="585192"/>
        </p:xfrm>
        <a:graphic>
          <a:graphicData uri="http://schemas.openxmlformats.org/drawingml/2006/table">
            <a:tbl>
              <a:tblPr/>
              <a:tblGrid>
                <a:gridCol w="3444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RPV/FTC/TAF 25/200/25 mg QD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RPV/FTC/TDF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86728"/>
              </p:ext>
            </p:extLst>
          </p:nvPr>
        </p:nvGraphicFramePr>
        <p:xfrm>
          <a:off x="4447799" y="3214726"/>
          <a:ext cx="3444344" cy="585192"/>
        </p:xfrm>
        <a:graphic>
          <a:graphicData uri="http://schemas.openxmlformats.org/drawingml/2006/table">
            <a:tbl>
              <a:tblPr/>
              <a:tblGrid>
                <a:gridCol w="3444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RPV/FTC/TDF 25/200/300 mg QD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RPV/FTC/TAF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448163" y="2331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928256" y="1219200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Randomización</a:t>
            </a:r>
            <a:endParaRPr lang="es-ES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Doble ciego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14073" y="2382861"/>
            <a:ext cx="3466581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años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 TARV con RPV/FTC/TDF &gt; 6 meses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CV &lt; 50 c/mL ≥ 6 meses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 (Cockroft-Gault) 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resistencia a RPV, FTC o TDF</a:t>
            </a:r>
          </a:p>
        </p:txBody>
      </p:sp>
      <p:cxnSp>
        <p:nvCxnSpPr>
          <p:cNvPr id="22549" name="AutoShape 60"/>
          <p:cNvCxnSpPr>
            <a:cxnSpLocks noChangeShapeType="1"/>
            <a:stCxn id="5150" idx="1"/>
            <a:endCxn id="86055" idx="1"/>
          </p:cNvCxnSpPr>
          <p:nvPr/>
        </p:nvCxnSpPr>
        <p:spPr bwMode="auto">
          <a:xfrm rot="10800000" flipV="1">
            <a:off x="4447799" y="2696070"/>
            <a:ext cx="12700" cy="811251"/>
          </a:xfrm>
          <a:prstGeom prst="bentConnector3">
            <a:avLst>
              <a:gd name="adj1" fmla="val 18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580654" y="3114976"/>
            <a:ext cx="6459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654539" y="357268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316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670217" y="237590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58916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871735" y="1963738"/>
            <a:ext cx="0" cy="17867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18582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7892142" y="3507322"/>
            <a:ext cx="87879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7892141" y="2647950"/>
            <a:ext cx="86927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GS-US-366-1216: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RPV/FTC/TDF a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GS-US-366-1216: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RPV/FTC/TDF a RPV/FTC/TAF</a:t>
            </a:r>
            <a:endParaRPr lang="fr-FR" sz="3200" dirty="0"/>
          </a:p>
        </p:txBody>
      </p:sp>
      <p:graphicFrame>
        <p:nvGraphicFramePr>
          <p:cNvPr id="5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0378792"/>
              </p:ext>
            </p:extLst>
          </p:nvPr>
        </p:nvGraphicFramePr>
        <p:xfrm>
          <a:off x="375888" y="1716088"/>
          <a:ext cx="8353425" cy="4522566"/>
        </p:xfrm>
        <a:graphic>
          <a:graphicData uri="http://schemas.openxmlformats.org/drawingml/2006/table">
            <a:tbl>
              <a:tblPr/>
              <a:tblGrid>
                <a:gridCol w="4024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6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RPV/FTC/TAF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RPV/FTC/TDF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Edad, años, mediana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Mujeres 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Raza: blanca / negra,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21 / 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17 / 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mediana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Carga viral &lt; 50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2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eGR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/min, mediana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103.5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99.7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Proteinuria: grado 1 / grado 2,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 / 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 / &lt; 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14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Discontinuación a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Evento adverso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Muerte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Embarazo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Decisión del investigador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Retiro de consentimiento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Pérdida de seguimiento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Violación de protocolo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 (5.7%)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 (5.8%)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24516" y="1151863"/>
            <a:ext cx="46822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Características basales y resultados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219178" y="1758238"/>
            <a:ext cx="3999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Otros resultados de eficacia a S48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1247581" y="1137051"/>
            <a:ext cx="66657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 dirty="0">
                <a:latin typeface="Calibri" panose="020F0502020204030204" pitchFamily="34" charset="0"/>
              </a:rPr>
              <a:t>Resultados virológicos a semana 48 (ITT, </a:t>
            </a:r>
            <a:r>
              <a:rPr lang="es-ES" altLang="fr-FR" sz="2400" b="1" dirty="0" err="1">
                <a:latin typeface="Calibri" panose="020F0502020204030204" pitchFamily="34" charset="0"/>
              </a:rPr>
              <a:t>snapshot</a:t>
            </a:r>
            <a:r>
              <a:rPr lang="es-ES" altLang="fr-FR" sz="2400" b="1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96952" y="6020123"/>
            <a:ext cx="6271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* 1 paciente </a:t>
            </a:r>
            <a:r>
              <a:rPr lang="es-ES" sz="1400" dirty="0" err="1">
                <a:solidFill>
                  <a:srgbClr val="000066"/>
                </a:solidFill>
              </a:rPr>
              <a:t>excluído</a:t>
            </a:r>
            <a:r>
              <a:rPr lang="es-ES" sz="1400" dirty="0">
                <a:solidFill>
                  <a:srgbClr val="000066"/>
                </a:solidFill>
              </a:rPr>
              <a:t> del  análisis completo (estaba tomando EFV/FTC/TDF)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776733" y="2312493"/>
            <a:ext cx="33137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rgbClr val="000066"/>
                </a:solidFill>
              </a:rPr>
              <a:t>Análisis por protocolo</a:t>
            </a:r>
            <a:br>
              <a:rPr lang="es-ES" sz="1600" dirty="0">
                <a:solidFill>
                  <a:srgbClr val="000066"/>
                </a:solidFill>
              </a:rPr>
            </a:br>
            <a:r>
              <a:rPr lang="es-ES" sz="1600" dirty="0">
                <a:solidFill>
                  <a:srgbClr val="000066"/>
                </a:solidFill>
              </a:rPr>
              <a:t>(CV &lt; 50 c/</a:t>
            </a:r>
            <a:r>
              <a:rPr lang="es-ES" sz="1600" dirty="0" err="1">
                <a:solidFill>
                  <a:srgbClr val="000066"/>
                </a:solidFill>
              </a:rPr>
              <a:t>mL</a:t>
            </a:r>
            <a:r>
              <a:rPr lang="es-ES" sz="1600" dirty="0">
                <a:solidFill>
                  <a:srgbClr val="000066"/>
                </a:solidFill>
              </a:rPr>
              <a:t>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99.3%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100% RPV/FTC/TDF</a:t>
            </a:r>
            <a:br>
              <a:rPr lang="es-ES" sz="1600" dirty="0">
                <a:solidFill>
                  <a:srgbClr val="000066"/>
                </a:solidFill>
              </a:rPr>
            </a:br>
            <a:endParaRPr lang="es-E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rgbClr val="000066"/>
                </a:solidFill>
              </a:rPr>
              <a:t>El éxito virológico fue similar entre los grupos de tratamiento para los subgrupos de edad, sexo, raza, región geográfica y adherencia a la droga 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rgbClr val="000066"/>
                </a:solidFill>
              </a:rPr>
              <a:t>Media de cambio en CD4/mm</a:t>
            </a:r>
            <a:r>
              <a:rPr lang="es-ES" sz="1600" baseline="30000" dirty="0">
                <a:solidFill>
                  <a:srgbClr val="000066"/>
                </a:solidFill>
              </a:rPr>
              <a:t>3</a:t>
            </a:r>
            <a:r>
              <a:rPr lang="es-ES" sz="1600" dirty="0">
                <a:solidFill>
                  <a:srgbClr val="000066"/>
                </a:solidFill>
              </a:rPr>
              <a:t> 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+ 9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- 1 RPV/FTC/TDF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GS-US-366-1216: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RPV/FTC/TDF a RPV/FTC/TAF</a:t>
            </a:r>
            <a:endParaRPr lang="fr-FR" sz="3200" dirty="0"/>
          </a:p>
        </p:txBody>
      </p:sp>
      <p:sp>
        <p:nvSpPr>
          <p:cNvPr id="4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49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grpSp>
        <p:nvGrpSpPr>
          <p:cNvPr id="3" name="Groupe 2"/>
          <p:cNvGrpSpPr/>
          <p:nvPr/>
        </p:nvGrpSpPr>
        <p:grpSpPr>
          <a:xfrm>
            <a:off x="240508" y="1734763"/>
            <a:ext cx="5616490" cy="4696067"/>
            <a:chOff x="240508" y="1778307"/>
            <a:chExt cx="5616490" cy="4696067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589688" y="5951154"/>
              <a:ext cx="20815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400" b="1">
                  <a:solidFill>
                    <a:srgbClr val="000066"/>
                  </a:solidFill>
                </a:rPr>
                <a:t>Diferencia (IC95%)</a:t>
              </a:r>
              <a:r>
                <a:rPr lang="es-ES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es-ES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s-ES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= - 0.3% (- 4.2 a 3.7)</a:t>
              </a: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1066682" y="2553959"/>
              <a:ext cx="4968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93.7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796952" y="515829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0.6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4413864" y="501734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5.7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792665" y="2533273"/>
              <a:ext cx="3901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3412715" y="518948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5101341" y="501066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6.1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522683" y="5314524"/>
              <a:ext cx="14221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380467" y="475254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380467" y="4192162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380467" y="3630187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380467" y="306979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240508" y="2495792"/>
              <a:ext cx="42439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696693" y="5474797"/>
              <a:ext cx="188309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Exito</a:t>
              </a:r>
            </a:p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CV &lt; 50 c/mL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571221" y="5474797"/>
              <a:ext cx="138590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Fallo virológico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4064614" y="5474797"/>
              <a:ext cx="17923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</a:rPr>
                <a:t>No datos </a:t>
              </a:r>
              <a:r>
                <a:rPr lang="es-ES" sz="1400" b="1" dirty="0" err="1">
                  <a:solidFill>
                    <a:srgbClr val="000066"/>
                  </a:solidFill>
                </a:rPr>
                <a:t>virologicos</a:t>
              </a:r>
              <a:r>
                <a:rPr lang="es-ES" sz="1400" b="1" dirty="0">
                  <a:solidFill>
                    <a:srgbClr val="000066"/>
                  </a:solidFill>
                </a:rPr>
                <a:t> </a:t>
              </a:r>
              <a:endParaRPr lang="es-ES" b="1" dirty="0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87586" y="2056038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830572" y="2584850"/>
              <a:ext cx="4906842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723012" y="316759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723012" y="373223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723012" y="429794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723012" y="4863644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723012" y="543041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723012" y="2601896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1001758" y="2805112"/>
              <a:ext cx="628694" cy="2625301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666810" y="2787650"/>
              <a:ext cx="630210" cy="2642764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961772" y="5260975"/>
              <a:ext cx="631724" cy="169438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4295205" y="5277002"/>
              <a:ext cx="631724" cy="153411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637877" y="5413368"/>
              <a:ext cx="628694" cy="17046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758576" y="5095424"/>
              <a:ext cx="60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313 *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053055" y="5095424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316</a:t>
              </a:r>
            </a:p>
          </p:txBody>
        </p:sp>
        <p:grpSp>
          <p:nvGrpSpPr>
            <p:cNvPr id="51" name="Groupe 50"/>
            <p:cNvGrpSpPr/>
            <p:nvPr/>
          </p:nvGrpSpPr>
          <p:grpSpPr>
            <a:xfrm>
              <a:off x="1282424" y="1778307"/>
              <a:ext cx="3557063" cy="382766"/>
              <a:chOff x="1282424" y="1778307"/>
              <a:chExt cx="3557063" cy="382766"/>
            </a:xfrm>
          </p:grpSpPr>
          <p:sp>
            <p:nvSpPr>
              <p:cNvPr id="52" name="AutoShape 165"/>
              <p:cNvSpPr>
                <a:spLocks noChangeArrowheads="1"/>
              </p:cNvSpPr>
              <p:nvPr/>
            </p:nvSpPr>
            <p:spPr bwMode="auto">
              <a:xfrm>
                <a:off x="1282424" y="1778307"/>
                <a:ext cx="3547955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/>
              <p:cNvSpPr>
                <a:spLocks noChangeArrowheads="1"/>
              </p:cNvSpPr>
              <p:nvPr/>
            </p:nvSpPr>
            <p:spPr bwMode="auto">
              <a:xfrm>
                <a:off x="1412196" y="1904176"/>
                <a:ext cx="161823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3189932" y="1904176"/>
                <a:ext cx="161823" cy="144462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ZoneTexte 84"/>
              <p:cNvSpPr txBox="1">
                <a:spLocks noChangeArrowheads="1"/>
              </p:cNvSpPr>
              <p:nvPr/>
            </p:nvSpPr>
            <p:spPr bwMode="auto">
              <a:xfrm>
                <a:off x="1561571" y="1791741"/>
                <a:ext cx="14382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RPV/FTC/TAF</a:t>
                </a:r>
              </a:p>
            </p:txBody>
          </p:sp>
          <p:sp>
            <p:nvSpPr>
              <p:cNvPr id="62" name="ZoneTexte 85"/>
              <p:cNvSpPr txBox="1">
                <a:spLocks noChangeArrowheads="1"/>
              </p:cNvSpPr>
              <p:nvPr/>
            </p:nvSpPr>
            <p:spPr bwMode="auto">
              <a:xfrm>
                <a:off x="3376651" y="1791741"/>
                <a:ext cx="14628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RPV/FTC/TDF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GS-US-366-1216: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RPV/FTC/TDF a RPV/FTC/TAF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  <a:t>Análisis de resistencia</a:t>
            </a:r>
            <a:b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s-E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</a:pPr>
            <a:r>
              <a:rPr lang="es-ES" altLang="fr-FR" sz="2000" dirty="0">
                <a:ea typeface="ＭＳ Ｐゴシック" charset="-128"/>
              </a:rPr>
              <a:t>Test de genotipo y fenotipo si se confirmaba CV ≥ 50 c/</a:t>
            </a:r>
            <a:r>
              <a:rPr lang="es-ES" altLang="fr-FR" sz="2000" dirty="0" err="1">
                <a:ea typeface="ＭＳ Ｐゴシック" charset="-128"/>
              </a:rPr>
              <a:t>mL</a:t>
            </a:r>
            <a:r>
              <a:rPr lang="es-ES" altLang="fr-FR" sz="2000" dirty="0">
                <a:ea typeface="ＭＳ Ｐゴシック" charset="-128"/>
              </a:rPr>
              <a:t> y muestra confirmatoria ≥ 400 c/</a:t>
            </a:r>
            <a:r>
              <a:rPr lang="es-ES" altLang="fr-FR" sz="2000" dirty="0" err="1">
                <a:ea typeface="ＭＳ Ｐゴシック" charset="-128"/>
              </a:rPr>
              <a:t>mL</a:t>
            </a:r>
            <a:r>
              <a:rPr lang="es-ES" altLang="fr-FR" sz="2000" dirty="0">
                <a:ea typeface="ＭＳ Ｐゴシック" charset="-128"/>
              </a:rPr>
              <a:t>, o CV ≥ 400 c/</a:t>
            </a:r>
            <a:r>
              <a:rPr lang="es-ES" altLang="fr-FR" sz="2000" dirty="0" err="1">
                <a:ea typeface="ＭＳ Ｐゴシック" charset="-128"/>
              </a:rPr>
              <a:t>mL</a:t>
            </a:r>
            <a:r>
              <a:rPr lang="es-ES" altLang="fr-FR" sz="2000" dirty="0">
                <a:ea typeface="ＭＳ Ｐゴシック" charset="-128"/>
              </a:rPr>
              <a:t> a S48 o en la última visita del estudio</a:t>
            </a:r>
          </a:p>
          <a:p>
            <a:pPr lvl="2">
              <a:spcBef>
                <a:spcPts val="300"/>
              </a:spcBef>
            </a:pPr>
            <a:r>
              <a:rPr lang="es-ES" altLang="fr-FR" sz="1800" dirty="0">
                <a:ea typeface="ＭＳ Ｐゴシック" charset="-128"/>
              </a:rPr>
              <a:t>1 paciente en el grupo RPV/FTC/TAF: re-emergencia de mutaciones archivadas M41K, E44D, D67N, V118I, L210W, T215Y; no nuevas mutaciones (no re- suprimió)</a:t>
            </a:r>
          </a:p>
          <a:p>
            <a:pPr lvl="2">
              <a:spcBef>
                <a:spcPts val="300"/>
              </a:spcBef>
            </a:pPr>
            <a:r>
              <a:rPr lang="es-ES" altLang="fr-FR" sz="1800" dirty="0">
                <a:ea typeface="ＭＳ Ｐゴシック" charset="-128"/>
              </a:rPr>
              <a:t>1 paciente en el grupo RPV/FTC/TDF: no se detectaron resistencias, re suprimió con el mismo tratamiento</a:t>
            </a:r>
          </a:p>
          <a:p>
            <a:pPr lvl="1">
              <a:spcBef>
                <a:spcPts val="300"/>
              </a:spcBef>
            </a:pPr>
            <a:r>
              <a:rPr lang="es-ES" altLang="fr-FR" sz="2000" dirty="0">
                <a:ea typeface="ＭＳ Ｐゴシック" charset="-128"/>
              </a:rPr>
              <a:t>Genotipo histórico: mutaciones de resistencia a la droga en estudio en 3 participantes</a:t>
            </a:r>
          </a:p>
          <a:p>
            <a:pPr lvl="2">
              <a:spcBef>
                <a:spcPts val="300"/>
              </a:spcBef>
            </a:pPr>
            <a:r>
              <a:rPr lang="es-ES" altLang="fr-FR" sz="1800" dirty="0">
                <a:ea typeface="ＭＳ Ｐゴシック" charset="-128"/>
              </a:rPr>
              <a:t>3 pacientes en el grupo TAF: M184V (N = 2), E138A, K101E + E138K</a:t>
            </a:r>
          </a:p>
          <a:p>
            <a:pPr lvl="3">
              <a:spcBef>
                <a:spcPts val="300"/>
              </a:spcBef>
            </a:pPr>
            <a:r>
              <a:rPr lang="es-ES" altLang="fr-FR" sz="1600" dirty="0">
                <a:ea typeface="ＭＳ Ｐゴシック" charset="-128"/>
              </a:rPr>
              <a:t>1 discontinuó a S4 con CV &lt; 50 c/</a:t>
            </a:r>
            <a:r>
              <a:rPr lang="es-ES" altLang="fr-FR" sz="1600" dirty="0" err="1">
                <a:ea typeface="ＭＳ Ｐゴシック" charset="-128"/>
              </a:rPr>
              <a:t>mL</a:t>
            </a:r>
            <a:r>
              <a:rPr lang="es-ES" altLang="fr-FR" sz="1600" dirty="0">
                <a:ea typeface="ＭＳ Ｐゴシック" charset="-128"/>
              </a:rPr>
              <a:t>, 3 con CV &lt; 50 c/</a:t>
            </a:r>
            <a:r>
              <a:rPr lang="es-ES" altLang="fr-FR" sz="1600" dirty="0" err="1">
                <a:ea typeface="ＭＳ Ｐゴシック" charset="-128"/>
              </a:rPr>
              <a:t>mL</a:t>
            </a:r>
            <a:r>
              <a:rPr lang="es-ES" altLang="fr-FR" sz="1600" dirty="0">
                <a:ea typeface="ＭＳ Ｐゴシック" charset="-128"/>
              </a:rPr>
              <a:t> a S48</a:t>
            </a:r>
          </a:p>
          <a:p>
            <a:pPr lvl="2">
              <a:spcBef>
                <a:spcPts val="300"/>
              </a:spcBef>
            </a:pPr>
            <a:r>
              <a:rPr lang="es-ES" altLang="fr-FR" sz="1800" dirty="0">
                <a:ea typeface="ＭＳ Ｐゴシック" charset="-128"/>
              </a:rPr>
              <a:t>3 pacientes en el grupo TDF: M184V, E138A (N = 2)</a:t>
            </a:r>
          </a:p>
          <a:p>
            <a:pPr lvl="3">
              <a:spcBef>
                <a:spcPts val="300"/>
              </a:spcBef>
            </a:pPr>
            <a:r>
              <a:rPr lang="es-ES" altLang="fr-FR" sz="1600" dirty="0">
                <a:ea typeface="ＭＳ Ｐゴシック" charset="-128"/>
              </a:rPr>
              <a:t>Los 3 con CV  &lt; 50 c/</a:t>
            </a:r>
            <a:r>
              <a:rPr lang="es-ES" altLang="fr-FR" sz="1600" dirty="0" err="1">
                <a:ea typeface="ＭＳ Ｐゴシック" charset="-128"/>
              </a:rPr>
              <a:t>mL</a:t>
            </a:r>
            <a:r>
              <a:rPr lang="es-ES" altLang="fr-FR" sz="1600" dirty="0">
                <a:ea typeface="ＭＳ Ｐゴシック" charset="-128"/>
              </a:rPr>
              <a:t> a S48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23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0" name="Text Box 2"/>
          <p:cNvSpPr txBox="1">
            <a:spLocks noChangeArrowheads="1"/>
          </p:cNvSpPr>
          <p:nvPr/>
        </p:nvSpPr>
        <p:spPr bwMode="auto">
          <a:xfrm>
            <a:off x="3176656" y="1153928"/>
            <a:ext cx="2776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 dirty="0">
                <a:latin typeface="Calibri" panose="020F0502020204030204" pitchFamily="34" charset="0"/>
              </a:rPr>
              <a:t>Eventos adversos, %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327457"/>
              </p:ext>
            </p:extLst>
          </p:nvPr>
        </p:nvGraphicFramePr>
        <p:xfrm>
          <a:off x="323096" y="1698343"/>
          <a:ext cx="8478004" cy="3562632"/>
        </p:xfrm>
        <a:graphic>
          <a:graphicData uri="http://schemas.openxmlformats.org/drawingml/2006/table">
            <a:tbl>
              <a:tblPr/>
              <a:tblGrid>
                <a:gridCol w="46680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66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33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056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RPV/FTC/TAF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316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RPV/FTC/TDF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314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relacionados con la droga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826">
                <a:tc>
                  <a:txBody>
                    <a:bodyPr/>
                    <a:lstStyle/>
                    <a:p>
                      <a:pPr marL="174625" marR="0" lvl="0" indent="-1746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 serios 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Relacionados con la droga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que llevaron a discontinuación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**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44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mas comunes (≥ 5% de los pacientes)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Infección del tracto respiratorio superior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Nasofaringitis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Cefalea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Bronquitis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Sinusitis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31215" y="5403803"/>
            <a:ext cx="8812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* Enfermedad por reflujo gastroesofágico  (N = 1), Hernia hiatal y esofagitis ulcerativa (N = 1), fatiga (N = 1), llevaron a discontinuación), depresión suicida (N = 1)</a:t>
            </a:r>
          </a:p>
          <a:p>
            <a:r>
              <a:rPr lang="es-ES" sz="1400" dirty="0">
                <a:solidFill>
                  <a:srgbClr val="000066"/>
                </a:solidFill>
              </a:rPr>
              <a:t>** Hipersensibilidad a la droga (N = 1), llevó a discontinuación), aumento de ALT y AST (N = 1),leucemia mieloide crónica (N = 1)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GS-US-366-1216: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RPV/FTC/TDF a RPV/FTC/TAF</a:t>
            </a:r>
            <a:endParaRPr lang="fr-FR" sz="320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oneTexte 4"/>
          <p:cNvSpPr txBox="1">
            <a:spLocks noChangeArrowheads="1"/>
          </p:cNvSpPr>
          <p:nvPr/>
        </p:nvSpPr>
        <p:spPr bwMode="auto">
          <a:xfrm>
            <a:off x="1946563" y="1153694"/>
            <a:ext cx="5288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Cambio en biomarcadores renales a S48</a:t>
            </a:r>
          </a:p>
        </p:txBody>
      </p:sp>
      <p:sp>
        <p:nvSpPr>
          <p:cNvPr id="61444" name="ZoneTexte 6"/>
          <p:cNvSpPr txBox="1">
            <a:spLocks noChangeArrowheads="1"/>
          </p:cNvSpPr>
          <p:nvPr/>
        </p:nvSpPr>
        <p:spPr bwMode="auto">
          <a:xfrm>
            <a:off x="232550" y="5491459"/>
            <a:ext cx="8911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500" b="1" dirty="0">
                <a:solidFill>
                  <a:srgbClr val="000066"/>
                </a:solidFill>
              </a:rPr>
              <a:t>Mediana de cambio  en  </a:t>
            </a:r>
            <a:r>
              <a:rPr lang="es-ES" sz="1500" b="1" dirty="0" err="1">
                <a:solidFill>
                  <a:srgbClr val="000066"/>
                </a:solidFill>
              </a:rPr>
              <a:t>eGFR</a:t>
            </a:r>
            <a:r>
              <a:rPr lang="es-ES" sz="1500" dirty="0">
                <a:solidFill>
                  <a:srgbClr val="000066"/>
                </a:solidFill>
              </a:rPr>
              <a:t>: + 4.5 mg/</a:t>
            </a:r>
            <a:r>
              <a:rPr lang="es-ES" sz="1500" dirty="0" err="1">
                <a:solidFill>
                  <a:srgbClr val="000066"/>
                </a:solidFill>
              </a:rPr>
              <a:t>dL</a:t>
            </a:r>
            <a:r>
              <a:rPr lang="es-ES" sz="1500" dirty="0">
                <a:solidFill>
                  <a:srgbClr val="000066"/>
                </a:solidFill>
              </a:rPr>
              <a:t> en RPV/FTC/TAF vs + 0.7 mg/</a:t>
            </a:r>
            <a:r>
              <a:rPr lang="es-ES" sz="1500" dirty="0" err="1">
                <a:solidFill>
                  <a:srgbClr val="000066"/>
                </a:solidFill>
              </a:rPr>
              <a:t>dL</a:t>
            </a:r>
            <a:r>
              <a:rPr lang="es-ES" sz="1500" dirty="0">
                <a:solidFill>
                  <a:srgbClr val="000066"/>
                </a:solidFill>
              </a:rPr>
              <a:t> en RPV/FTC/TDF </a:t>
            </a:r>
            <a:br>
              <a:rPr lang="es-ES" sz="1500" dirty="0">
                <a:solidFill>
                  <a:srgbClr val="000066"/>
                </a:solidFill>
              </a:rPr>
            </a:br>
            <a:r>
              <a:rPr lang="es-ES" sz="1500" dirty="0">
                <a:solidFill>
                  <a:srgbClr val="000066"/>
                </a:solidFill>
              </a:rPr>
              <a:t>(p = 0.0024)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500" dirty="0">
                <a:solidFill>
                  <a:srgbClr val="000066"/>
                </a:solidFill>
              </a:rPr>
              <a:t>No discontinuación  de la droga en estudio por EA renal en ningún grupo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500" dirty="0">
                <a:solidFill>
                  <a:srgbClr val="000066"/>
                </a:solidFill>
              </a:rPr>
              <a:t>No se reportaron casos de </a:t>
            </a:r>
            <a:r>
              <a:rPr lang="es-ES" sz="1500" dirty="0" err="1">
                <a:solidFill>
                  <a:srgbClr val="000066"/>
                </a:solidFill>
              </a:rPr>
              <a:t>tubulopatía</a:t>
            </a:r>
            <a:r>
              <a:rPr lang="es-ES" sz="1500" dirty="0">
                <a:solidFill>
                  <a:srgbClr val="000066"/>
                </a:solidFill>
              </a:rPr>
              <a:t> proximal renal o síndrome de </a:t>
            </a:r>
            <a:r>
              <a:rPr lang="es-ES" sz="1500" dirty="0" err="1">
                <a:solidFill>
                  <a:srgbClr val="000066"/>
                </a:solidFill>
              </a:rPr>
              <a:t>Fanconi</a:t>
            </a:r>
            <a:r>
              <a:rPr lang="es-ES" sz="1500" dirty="0">
                <a:solidFill>
                  <a:srgbClr val="000066"/>
                </a:solidFill>
              </a:rPr>
              <a:t> en ningún grupo  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947962" y="1590018"/>
            <a:ext cx="7694508" cy="3812759"/>
            <a:chOff x="1035050" y="1568246"/>
            <a:chExt cx="7694508" cy="3812759"/>
          </a:xfrm>
        </p:grpSpPr>
        <p:grpSp>
          <p:nvGrpSpPr>
            <p:cNvPr id="28" name="Groupe 27"/>
            <p:cNvGrpSpPr/>
            <p:nvPr/>
          </p:nvGrpSpPr>
          <p:grpSpPr>
            <a:xfrm>
              <a:off x="1346368" y="2260876"/>
              <a:ext cx="6289675" cy="3046412"/>
              <a:chOff x="-6851650" y="2586038"/>
              <a:chExt cx="6289675" cy="3046412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 flipV="1">
                <a:off x="-6762750" y="3721100"/>
                <a:ext cx="0" cy="191135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-6762750" y="3721100"/>
                <a:ext cx="620077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 flipV="1">
                <a:off x="-6762750" y="2586038"/>
                <a:ext cx="0" cy="1135063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-6851650" y="25971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-6851650" y="37211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-6851650" y="29718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-6851650" y="334486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-6851650" y="522446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-6851650" y="484822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-6851650" y="447357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-6851650" y="40957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-6851650" y="5602288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-5959475" y="3455092"/>
                <a:ext cx="381000" cy="266009"/>
              </a:xfrm>
              <a:custGeom>
                <a:avLst/>
                <a:gdLst>
                  <a:gd name="T0" fmla="*/ 240 w 240"/>
                  <a:gd name="T1" fmla="*/ 0 h 179"/>
                  <a:gd name="T2" fmla="*/ 0 w 240"/>
                  <a:gd name="T3" fmla="*/ 0 h 179"/>
                  <a:gd name="T4" fmla="*/ 0 w 240"/>
                  <a:gd name="T5" fmla="*/ 179 h 179"/>
                  <a:gd name="T6" fmla="*/ 240 w 240"/>
                  <a:gd name="T7" fmla="*/ 179 h 179"/>
                  <a:gd name="T8" fmla="*/ 240 w 240"/>
                  <a:gd name="T9" fmla="*/ 0 h 179"/>
                  <a:gd name="T10" fmla="*/ 240 w 240"/>
                  <a:gd name="T1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179">
                    <a:moveTo>
                      <a:pt x="240" y="0"/>
                    </a:moveTo>
                    <a:lnTo>
                      <a:pt x="0" y="0"/>
                    </a:lnTo>
                    <a:lnTo>
                      <a:pt x="0" y="179"/>
                    </a:lnTo>
                    <a:lnTo>
                      <a:pt x="240" y="179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-4402138" y="3134539"/>
                <a:ext cx="382588" cy="586561"/>
              </a:xfrm>
              <a:custGeom>
                <a:avLst/>
                <a:gdLst>
                  <a:gd name="T0" fmla="*/ 0 w 241"/>
                  <a:gd name="T1" fmla="*/ 0 h 282"/>
                  <a:gd name="T2" fmla="*/ 0 w 241"/>
                  <a:gd name="T3" fmla="*/ 282 h 282"/>
                  <a:gd name="T4" fmla="*/ 241 w 241"/>
                  <a:gd name="T5" fmla="*/ 282 h 282"/>
                  <a:gd name="T6" fmla="*/ 241 w 241"/>
                  <a:gd name="T7" fmla="*/ 0 h 282"/>
                  <a:gd name="T8" fmla="*/ 0 w 241"/>
                  <a:gd name="T9" fmla="*/ 0 h 282"/>
                  <a:gd name="T10" fmla="*/ 0 w 241"/>
                  <a:gd name="T11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1" h="282">
                    <a:moveTo>
                      <a:pt x="0" y="0"/>
                    </a:moveTo>
                    <a:lnTo>
                      <a:pt x="0" y="282"/>
                    </a:lnTo>
                    <a:lnTo>
                      <a:pt x="241" y="282"/>
                    </a:lnTo>
                    <a:lnTo>
                      <a:pt x="24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22"/>
              <p:cNvSpPr>
                <a:spLocks/>
              </p:cNvSpPr>
              <p:nvPr/>
            </p:nvSpPr>
            <p:spPr bwMode="auto">
              <a:xfrm>
                <a:off x="-2855913" y="2915963"/>
                <a:ext cx="381000" cy="805138"/>
              </a:xfrm>
              <a:custGeom>
                <a:avLst/>
                <a:gdLst>
                  <a:gd name="T0" fmla="*/ 240 w 240"/>
                  <a:gd name="T1" fmla="*/ 0 h 422"/>
                  <a:gd name="T2" fmla="*/ 0 w 240"/>
                  <a:gd name="T3" fmla="*/ 0 h 422"/>
                  <a:gd name="T4" fmla="*/ 0 w 240"/>
                  <a:gd name="T5" fmla="*/ 422 h 422"/>
                  <a:gd name="T6" fmla="*/ 240 w 240"/>
                  <a:gd name="T7" fmla="*/ 422 h 422"/>
                  <a:gd name="T8" fmla="*/ 240 w 240"/>
                  <a:gd name="T9" fmla="*/ 0 h 422"/>
                  <a:gd name="T10" fmla="*/ 240 w 240"/>
                  <a:gd name="T11" fmla="*/ 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422">
                    <a:moveTo>
                      <a:pt x="240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240" y="422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-1304925" y="3239648"/>
                <a:ext cx="381000" cy="481452"/>
              </a:xfrm>
              <a:custGeom>
                <a:avLst/>
                <a:gdLst>
                  <a:gd name="T0" fmla="*/ 240 w 240"/>
                  <a:gd name="T1" fmla="*/ 512 h 512"/>
                  <a:gd name="T2" fmla="*/ 240 w 240"/>
                  <a:gd name="T3" fmla="*/ 0 h 512"/>
                  <a:gd name="T4" fmla="*/ 0 w 240"/>
                  <a:gd name="T5" fmla="*/ 0 h 512"/>
                  <a:gd name="T6" fmla="*/ 0 w 240"/>
                  <a:gd name="T7" fmla="*/ 512 h 512"/>
                  <a:gd name="T8" fmla="*/ 240 w 240"/>
                  <a:gd name="T9" fmla="*/ 512 h 512"/>
                  <a:gd name="T10" fmla="*/ 240 w 240"/>
                  <a:gd name="T11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512">
                    <a:moveTo>
                      <a:pt x="240" y="512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512"/>
                    </a:lnTo>
                    <a:lnTo>
                      <a:pt x="240" y="512"/>
                    </a:lnTo>
                    <a:lnTo>
                      <a:pt x="240" y="512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-1752600" y="3721100"/>
                <a:ext cx="381000" cy="1104625"/>
              </a:xfrm>
              <a:custGeom>
                <a:avLst/>
                <a:gdLst>
                  <a:gd name="T0" fmla="*/ 240 w 240"/>
                  <a:gd name="T1" fmla="*/ 0 h 938"/>
                  <a:gd name="T2" fmla="*/ 0 w 240"/>
                  <a:gd name="T3" fmla="*/ 0 h 938"/>
                  <a:gd name="T4" fmla="*/ 0 w 240"/>
                  <a:gd name="T5" fmla="*/ 938 h 938"/>
                  <a:gd name="T6" fmla="*/ 240 w 240"/>
                  <a:gd name="T7" fmla="*/ 938 h 938"/>
                  <a:gd name="T8" fmla="*/ 240 w 240"/>
                  <a:gd name="T9" fmla="*/ 0 h 938"/>
                  <a:gd name="T10" fmla="*/ 240 w 240"/>
                  <a:gd name="T11" fmla="*/ 0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938">
                    <a:moveTo>
                      <a:pt x="240" y="0"/>
                    </a:moveTo>
                    <a:lnTo>
                      <a:pt x="0" y="0"/>
                    </a:lnTo>
                    <a:lnTo>
                      <a:pt x="0" y="938"/>
                    </a:lnTo>
                    <a:lnTo>
                      <a:pt x="240" y="938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-3303588" y="3721100"/>
                <a:ext cx="381000" cy="644085"/>
              </a:xfrm>
              <a:custGeom>
                <a:avLst/>
                <a:gdLst>
                  <a:gd name="T0" fmla="*/ 240 w 240"/>
                  <a:gd name="T1" fmla="*/ 386 h 386"/>
                  <a:gd name="T2" fmla="*/ 240 w 240"/>
                  <a:gd name="T3" fmla="*/ 0 h 386"/>
                  <a:gd name="T4" fmla="*/ 0 w 240"/>
                  <a:gd name="T5" fmla="*/ 0 h 386"/>
                  <a:gd name="T6" fmla="*/ 0 w 240"/>
                  <a:gd name="T7" fmla="*/ 386 h 386"/>
                  <a:gd name="T8" fmla="*/ 240 w 240"/>
                  <a:gd name="T9" fmla="*/ 386 h 386"/>
                  <a:gd name="T10" fmla="*/ 240 w 240"/>
                  <a:gd name="T11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386">
                    <a:moveTo>
                      <a:pt x="240" y="386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386"/>
                    </a:lnTo>
                    <a:lnTo>
                      <a:pt x="240" y="386"/>
                    </a:lnTo>
                    <a:lnTo>
                      <a:pt x="240" y="386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-4848225" y="3721100"/>
                <a:ext cx="379413" cy="290513"/>
              </a:xfrm>
              <a:custGeom>
                <a:avLst/>
                <a:gdLst>
                  <a:gd name="T0" fmla="*/ 0 w 239"/>
                  <a:gd name="T1" fmla="*/ 0 h 183"/>
                  <a:gd name="T2" fmla="*/ 0 w 239"/>
                  <a:gd name="T3" fmla="*/ 183 h 183"/>
                  <a:gd name="T4" fmla="*/ 239 w 239"/>
                  <a:gd name="T5" fmla="*/ 183 h 183"/>
                  <a:gd name="T6" fmla="*/ 239 w 239"/>
                  <a:gd name="T7" fmla="*/ 0 h 183"/>
                  <a:gd name="T8" fmla="*/ 0 w 239"/>
                  <a:gd name="T9" fmla="*/ 0 h 183"/>
                  <a:gd name="T10" fmla="*/ 0 w 239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183">
                    <a:moveTo>
                      <a:pt x="0" y="0"/>
                    </a:moveTo>
                    <a:lnTo>
                      <a:pt x="0" y="183"/>
                    </a:lnTo>
                    <a:lnTo>
                      <a:pt x="239" y="183"/>
                    </a:lnTo>
                    <a:lnTo>
                      <a:pt x="23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-6399213" y="3721100"/>
                <a:ext cx="379413" cy="674412"/>
              </a:xfrm>
              <a:custGeom>
                <a:avLst/>
                <a:gdLst>
                  <a:gd name="T0" fmla="*/ 239 w 239"/>
                  <a:gd name="T1" fmla="*/ 0 h 350"/>
                  <a:gd name="T2" fmla="*/ 0 w 239"/>
                  <a:gd name="T3" fmla="*/ 0 h 350"/>
                  <a:gd name="T4" fmla="*/ 0 w 239"/>
                  <a:gd name="T5" fmla="*/ 350 h 350"/>
                  <a:gd name="T6" fmla="*/ 239 w 239"/>
                  <a:gd name="T7" fmla="*/ 350 h 350"/>
                  <a:gd name="T8" fmla="*/ 239 w 239"/>
                  <a:gd name="T9" fmla="*/ 0 h 350"/>
                  <a:gd name="T10" fmla="*/ 239 w 239"/>
                  <a:gd name="T1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350">
                    <a:moveTo>
                      <a:pt x="239" y="0"/>
                    </a:moveTo>
                    <a:lnTo>
                      <a:pt x="0" y="0"/>
                    </a:lnTo>
                    <a:lnTo>
                      <a:pt x="0" y="350"/>
                    </a:lnTo>
                    <a:lnTo>
                      <a:pt x="239" y="350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61468" name="Rectangle 35"/>
            <p:cNvSpPr>
              <a:spLocks noChangeArrowheads="1"/>
            </p:cNvSpPr>
            <p:nvPr/>
          </p:nvSpPr>
          <p:spPr bwMode="auto">
            <a:xfrm>
              <a:off x="1780252" y="4073085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- 18.8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0" name="Rectangle 37"/>
            <p:cNvSpPr>
              <a:spLocks noChangeArrowheads="1"/>
            </p:cNvSpPr>
            <p:nvPr/>
          </p:nvSpPr>
          <p:spPr bwMode="auto">
            <a:xfrm>
              <a:off x="3354971" y="3723191"/>
              <a:ext cx="3254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- 7.8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2" name="Rectangle 39"/>
            <p:cNvSpPr>
              <a:spLocks noChangeArrowheads="1"/>
            </p:cNvSpPr>
            <p:nvPr/>
          </p:nvSpPr>
          <p:spPr bwMode="auto">
            <a:xfrm>
              <a:off x="4866352" y="4026239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- 18.0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4" name="Rectangle 41"/>
            <p:cNvSpPr>
              <a:spLocks noChangeArrowheads="1"/>
            </p:cNvSpPr>
            <p:nvPr/>
          </p:nvSpPr>
          <p:spPr bwMode="auto">
            <a:xfrm>
              <a:off x="6409402" y="4523983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- 29.0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5" name="Rectangle 42"/>
            <p:cNvSpPr>
              <a:spLocks noChangeArrowheads="1"/>
            </p:cNvSpPr>
            <p:nvPr/>
          </p:nvSpPr>
          <p:spPr bwMode="auto">
            <a:xfrm>
              <a:off x="2314503" y="2916065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7.3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6" name="Rectangle 43"/>
            <p:cNvSpPr>
              <a:spLocks noChangeArrowheads="1"/>
            </p:cNvSpPr>
            <p:nvPr/>
          </p:nvSpPr>
          <p:spPr bwMode="auto">
            <a:xfrm>
              <a:off x="3828954" y="2593933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16.8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7" name="Rectangle 44"/>
            <p:cNvSpPr>
              <a:spLocks noChangeArrowheads="1"/>
            </p:cNvSpPr>
            <p:nvPr/>
          </p:nvSpPr>
          <p:spPr bwMode="auto">
            <a:xfrm>
              <a:off x="5381913" y="2368581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21.5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8" name="Rectangle 45"/>
            <p:cNvSpPr>
              <a:spLocks noChangeArrowheads="1"/>
            </p:cNvSpPr>
            <p:nvPr/>
          </p:nvSpPr>
          <p:spPr bwMode="auto">
            <a:xfrm>
              <a:off x="6928423" y="2688422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9" name="Rectangle 46"/>
            <p:cNvSpPr>
              <a:spLocks noChangeArrowheads="1"/>
            </p:cNvSpPr>
            <p:nvPr/>
          </p:nvSpPr>
          <p:spPr bwMode="auto">
            <a:xfrm>
              <a:off x="1035050" y="5165561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0" name="Rectangle 47"/>
            <p:cNvSpPr>
              <a:spLocks noChangeArrowheads="1"/>
            </p:cNvSpPr>
            <p:nvPr/>
          </p:nvSpPr>
          <p:spPr bwMode="auto">
            <a:xfrm>
              <a:off x="1092200" y="5165561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50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1" name="Rectangle 48"/>
            <p:cNvSpPr>
              <a:spLocks noChangeArrowheads="1"/>
            </p:cNvSpPr>
            <p:nvPr/>
          </p:nvSpPr>
          <p:spPr bwMode="auto">
            <a:xfrm>
              <a:off x="1035050" y="4790911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2" name="Rectangle 49"/>
            <p:cNvSpPr>
              <a:spLocks noChangeArrowheads="1"/>
            </p:cNvSpPr>
            <p:nvPr/>
          </p:nvSpPr>
          <p:spPr bwMode="auto">
            <a:xfrm>
              <a:off x="1092200" y="4790911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40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3" name="Rectangle 50"/>
            <p:cNvSpPr>
              <a:spLocks noChangeArrowheads="1"/>
            </p:cNvSpPr>
            <p:nvPr/>
          </p:nvSpPr>
          <p:spPr bwMode="auto">
            <a:xfrm>
              <a:off x="1035050" y="4416261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4" name="Rectangle 51"/>
            <p:cNvSpPr>
              <a:spLocks noChangeArrowheads="1"/>
            </p:cNvSpPr>
            <p:nvPr/>
          </p:nvSpPr>
          <p:spPr bwMode="auto">
            <a:xfrm>
              <a:off x="1092200" y="4416261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30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5" name="Rectangle 52"/>
            <p:cNvSpPr>
              <a:spLocks noChangeArrowheads="1"/>
            </p:cNvSpPr>
            <p:nvPr/>
          </p:nvSpPr>
          <p:spPr bwMode="auto">
            <a:xfrm>
              <a:off x="1035050" y="4040023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6" name="Rectangle 53"/>
            <p:cNvSpPr>
              <a:spLocks noChangeArrowheads="1"/>
            </p:cNvSpPr>
            <p:nvPr/>
          </p:nvSpPr>
          <p:spPr bwMode="auto">
            <a:xfrm>
              <a:off x="1092200" y="404002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7" name="Rectangle 54"/>
            <p:cNvSpPr>
              <a:spLocks noChangeArrowheads="1"/>
            </p:cNvSpPr>
            <p:nvPr/>
          </p:nvSpPr>
          <p:spPr bwMode="auto">
            <a:xfrm>
              <a:off x="1035050" y="3665373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8" name="Rectangle 55"/>
            <p:cNvSpPr>
              <a:spLocks noChangeArrowheads="1"/>
            </p:cNvSpPr>
            <p:nvPr/>
          </p:nvSpPr>
          <p:spPr bwMode="auto">
            <a:xfrm>
              <a:off x="1092200" y="366537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9" name="Rectangle 56"/>
            <p:cNvSpPr>
              <a:spLocks noChangeArrowheads="1"/>
            </p:cNvSpPr>
            <p:nvPr/>
          </p:nvSpPr>
          <p:spPr bwMode="auto">
            <a:xfrm>
              <a:off x="1184275" y="3290723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0" name="Rectangle 57"/>
            <p:cNvSpPr>
              <a:spLocks noChangeArrowheads="1"/>
            </p:cNvSpPr>
            <p:nvPr/>
          </p:nvSpPr>
          <p:spPr bwMode="auto">
            <a:xfrm>
              <a:off x="1092200" y="291448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1" name="Rectangle 58"/>
            <p:cNvSpPr>
              <a:spLocks noChangeArrowheads="1"/>
            </p:cNvSpPr>
            <p:nvPr/>
          </p:nvSpPr>
          <p:spPr bwMode="auto">
            <a:xfrm>
              <a:off x="1092200" y="253983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2" name="Rectangle 59"/>
            <p:cNvSpPr>
              <a:spLocks noChangeArrowheads="1"/>
            </p:cNvSpPr>
            <p:nvPr/>
          </p:nvSpPr>
          <p:spPr bwMode="auto">
            <a:xfrm>
              <a:off x="1092200" y="216518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j-lt"/>
                </a:rPr>
                <a:t>30</a:t>
              </a:r>
              <a:endParaRPr lang="fr-FR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3" name="Rectangle 60"/>
            <p:cNvSpPr>
              <a:spLocks noChangeArrowheads="1"/>
            </p:cNvSpPr>
            <p:nvPr/>
          </p:nvSpPr>
          <p:spPr bwMode="auto">
            <a:xfrm>
              <a:off x="2020888" y="1933411"/>
              <a:ext cx="3789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4" name="Rectangle 61"/>
            <p:cNvSpPr>
              <a:spLocks noChangeArrowheads="1"/>
            </p:cNvSpPr>
            <p:nvPr/>
          </p:nvSpPr>
          <p:spPr bwMode="auto">
            <a:xfrm>
              <a:off x="3554413" y="1933411"/>
              <a:ext cx="5673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 err="1">
                  <a:solidFill>
                    <a:srgbClr val="000066"/>
                  </a:solidFill>
                  <a:latin typeface="Calibri" pitchFamily="34" charset="0"/>
                </a:rPr>
                <a:t>Alb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5" name="Rectangle 62"/>
            <p:cNvSpPr>
              <a:spLocks noChangeArrowheads="1"/>
            </p:cNvSpPr>
            <p:nvPr/>
          </p:nvSpPr>
          <p:spPr bwMode="auto">
            <a:xfrm>
              <a:off x="4840288" y="1933411"/>
              <a:ext cx="6094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RBP/Cr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6" name="Rectangle 63"/>
            <p:cNvSpPr>
              <a:spLocks noChangeArrowheads="1"/>
            </p:cNvSpPr>
            <p:nvPr/>
          </p:nvSpPr>
          <p:spPr bwMode="auto">
            <a:xfrm>
              <a:off x="6376988" y="1933411"/>
              <a:ext cx="7963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2MG/Cr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8" name="ZoneTexte 1"/>
            <p:cNvSpPr txBox="1">
              <a:spLocks noChangeArrowheads="1"/>
            </p:cNvSpPr>
            <p:nvPr/>
          </p:nvSpPr>
          <p:spPr bwMode="auto">
            <a:xfrm>
              <a:off x="1509713" y="4833863"/>
              <a:ext cx="61035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Cr: </a:t>
              </a:r>
              <a:r>
                <a:rPr lang="es-ES" sz="1400" dirty="0">
                  <a:solidFill>
                    <a:srgbClr val="000066"/>
                  </a:solidFill>
                  <a:latin typeface="+mj-lt"/>
                </a:rPr>
                <a:t>creatininuria</a:t>
              </a:r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 ; P: proteinuria ; Alb: albuminuria ; RBP : retinol binding protein ;</a:t>
              </a:r>
              <a:br>
                <a:rPr lang="en-US" sz="1400" dirty="0">
                  <a:solidFill>
                    <a:srgbClr val="000066"/>
                  </a:solidFill>
                  <a:latin typeface="+mj-lt"/>
                </a:rPr>
              </a:br>
              <a:r>
                <a:rPr lang="fr-FR" sz="1400" dirty="0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fr-FR" sz="1400" dirty="0">
                  <a:solidFill>
                    <a:srgbClr val="000066"/>
                  </a:solidFill>
                  <a:latin typeface="Calibri" pitchFamily="34" charset="0"/>
                </a:rPr>
                <a:t>2MG : béta-2 </a:t>
              </a:r>
              <a:r>
                <a:rPr lang="fr-FR" sz="1400" dirty="0" err="1">
                  <a:solidFill>
                    <a:srgbClr val="000066"/>
                  </a:solidFill>
                  <a:latin typeface="Calibri" pitchFamily="34" charset="0"/>
                </a:rPr>
                <a:t>microglobinuria</a:t>
              </a:r>
              <a:endParaRPr lang="en-US" sz="14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1708964" y="1568246"/>
              <a:ext cx="590024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 dirty="0">
                  <a:solidFill>
                    <a:srgbClr val="CC3300"/>
                  </a:solidFill>
                  <a:latin typeface="Calibri" pitchFamily="34" charset="0"/>
                </a:rPr>
                <a:t>Razón proteína/creatinina en orina (% mediana de cambio)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7636043" y="4577236"/>
              <a:ext cx="10581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* p &lt; 0.001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43295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747496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5150705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521383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7" name="AutoShape 165"/>
            <p:cNvSpPr>
              <a:spLocks noChangeArrowheads="1"/>
            </p:cNvSpPr>
            <p:nvPr/>
          </p:nvSpPr>
          <p:spPr bwMode="auto">
            <a:xfrm>
              <a:off x="7636344" y="2196302"/>
              <a:ext cx="1093214" cy="5559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7798899" y="2287586"/>
              <a:ext cx="154817" cy="14074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8033091" y="2241550"/>
              <a:ext cx="52815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F/TAF 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59"/>
            <p:cNvSpPr>
              <a:spLocks noChangeArrowheads="1"/>
            </p:cNvSpPr>
            <p:nvPr/>
          </p:nvSpPr>
          <p:spPr bwMode="auto">
            <a:xfrm>
              <a:off x="7798899" y="2514805"/>
              <a:ext cx="154817" cy="154817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4" name="Rectangle 60"/>
            <p:cNvSpPr>
              <a:spLocks noChangeArrowheads="1"/>
            </p:cNvSpPr>
            <p:nvPr/>
          </p:nvSpPr>
          <p:spPr bwMode="auto">
            <a:xfrm>
              <a:off x="8033091" y="2471943"/>
              <a:ext cx="5026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F/TDF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-705590" y="47807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GS-US-366-1216: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RPV/FTC/TDF a RPV/FTC/TAF</a:t>
            </a:r>
            <a:endParaRPr lang="fr-FR" sz="3200" dirty="0"/>
          </a:p>
        </p:txBody>
      </p:sp>
      <p:sp>
        <p:nvSpPr>
          <p:cNvPr id="6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54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250825" y="1159618"/>
            <a:ext cx="867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Media de cambio en DMO a S48  % (%, IC95%)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29855" y="5792856"/>
            <a:ext cx="998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</a:rPr>
              <a:t>p &lt; 0.001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55785"/>
              </p:ext>
            </p:extLst>
          </p:nvPr>
        </p:nvGraphicFramePr>
        <p:xfrm>
          <a:off x="422531" y="5543650"/>
          <a:ext cx="34829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0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58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RPV/FTC/TAF</a:t>
                      </a:r>
                    </a:p>
                  </a:txBody>
                  <a:tcPr anchor="ctr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16%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EFV/FTC/TDF</a:t>
                      </a: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4%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5" name="Tableau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44745"/>
              </p:ext>
            </p:extLst>
          </p:nvPr>
        </p:nvGraphicFramePr>
        <p:xfrm>
          <a:off x="5849633" y="5554536"/>
          <a:ext cx="2349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27%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11%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555004"/>
              </p:ext>
            </p:extLst>
          </p:nvPr>
        </p:nvGraphicFramePr>
        <p:xfrm>
          <a:off x="1524000" y="5135851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 noProof="0" dirty="0">
                          <a:solidFill>
                            <a:srgbClr val="CC3300"/>
                          </a:solidFill>
                          <a:latin typeface="+mj-lt"/>
                        </a:rPr>
                        <a:t>≥ 3</a:t>
                      </a:r>
                      <a:r>
                        <a:rPr lang="es-ES" sz="2000" b="1" baseline="0" noProof="0" dirty="0">
                          <a:solidFill>
                            <a:srgbClr val="CC3300"/>
                          </a:solidFill>
                          <a:latin typeface="+mj-lt"/>
                        </a:rPr>
                        <a:t> % incremento de DMO a S48 </a:t>
                      </a:r>
                      <a:endParaRPr lang="es-ES" sz="2000" b="1" noProof="0" dirty="0">
                        <a:solidFill>
                          <a:srgbClr val="CC33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GS-US-366-1216: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RPV/FTC/TDF a RPV/FTC/TAF</a:t>
            </a:r>
            <a:endParaRPr lang="fr-FR" sz="3200" dirty="0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sp>
        <p:nvSpPr>
          <p:cNvPr id="14" name="Rectangle 13"/>
          <p:cNvSpPr/>
          <p:nvPr/>
        </p:nvSpPr>
        <p:spPr>
          <a:xfrm>
            <a:off x="2799971" y="1636469"/>
            <a:ext cx="856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Cadera</a:t>
            </a:r>
            <a:endParaRPr lang="es-ES">
              <a:solidFill>
                <a:srgbClr val="CC33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09617" y="1636469"/>
            <a:ext cx="1777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Columna lumbar</a:t>
            </a:r>
            <a:endParaRPr lang="es-ES">
              <a:solidFill>
                <a:srgbClr val="CC3300"/>
              </a:solidFill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2136515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2136515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2047615" y="324866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2047615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0" name="Rectangle 56"/>
          <p:cNvSpPr>
            <a:spLocks noChangeArrowheads="1"/>
          </p:cNvSpPr>
          <p:nvPr/>
        </p:nvSpPr>
        <p:spPr bwMode="auto">
          <a:xfrm>
            <a:off x="1809705" y="3946855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-2</a:t>
            </a: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1871443" y="3141858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0</a:t>
            </a: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2047615" y="2827536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1871443" y="2720734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1</a:t>
            </a: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2047615" y="241761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1871443" y="231080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2</a:t>
            </a: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047615" y="366522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7" name="Rectangle 59"/>
          <p:cNvSpPr>
            <a:spLocks noChangeArrowheads="1"/>
          </p:cNvSpPr>
          <p:nvPr/>
        </p:nvSpPr>
        <p:spPr bwMode="auto">
          <a:xfrm>
            <a:off x="1808626" y="3558418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-1</a:t>
            </a:r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1909342" y="4150555"/>
            <a:ext cx="4355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Basal</a:t>
            </a:r>
          </a:p>
        </p:txBody>
      </p:sp>
      <p:sp>
        <p:nvSpPr>
          <p:cNvPr id="30" name="Rectangle 56"/>
          <p:cNvSpPr>
            <a:spLocks noChangeArrowheads="1"/>
          </p:cNvSpPr>
          <p:nvPr/>
        </p:nvSpPr>
        <p:spPr bwMode="auto">
          <a:xfrm>
            <a:off x="2741669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S24</a:t>
            </a:r>
          </a:p>
        </p:txBody>
      </p:sp>
      <p:sp>
        <p:nvSpPr>
          <p:cNvPr id="31" name="Rectangle 56"/>
          <p:cNvSpPr>
            <a:spLocks noChangeArrowheads="1"/>
          </p:cNvSpPr>
          <p:nvPr/>
        </p:nvSpPr>
        <p:spPr bwMode="auto">
          <a:xfrm>
            <a:off x="3469395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S48</a:t>
            </a: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rot="16200000">
            <a:off x="208317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rot="16200000">
            <a:off x="284545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rot="16200000">
            <a:off x="3581658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3966942" y="2993835"/>
            <a:ext cx="8745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p &lt; 0.0001</a:t>
            </a: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>
            <a:off x="3401188" y="3514108"/>
            <a:ext cx="475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- 0.25</a:t>
            </a:r>
          </a:p>
        </p:txBody>
      </p:sp>
      <p:sp>
        <p:nvSpPr>
          <p:cNvPr id="37" name="Rectangle 59"/>
          <p:cNvSpPr>
            <a:spLocks noChangeArrowheads="1"/>
          </p:cNvSpPr>
          <p:nvPr/>
        </p:nvSpPr>
        <p:spPr bwMode="auto">
          <a:xfrm>
            <a:off x="3447652" y="242230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1.04</a:t>
            </a: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6684000" y="3431558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0.08</a:t>
            </a:r>
          </a:p>
        </p:txBody>
      </p:sp>
      <p:sp>
        <p:nvSpPr>
          <p:cNvPr id="39" name="Rectangle 59"/>
          <p:cNvSpPr>
            <a:spLocks noChangeArrowheads="1"/>
          </p:cNvSpPr>
          <p:nvPr/>
        </p:nvSpPr>
        <p:spPr bwMode="auto">
          <a:xfrm>
            <a:off x="6714976" y="212741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1.61</a:t>
            </a:r>
          </a:p>
        </p:txBody>
      </p:sp>
      <p:sp>
        <p:nvSpPr>
          <p:cNvPr id="40" name="Rectangle 59"/>
          <p:cNvSpPr>
            <a:spLocks noChangeArrowheads="1"/>
          </p:cNvSpPr>
          <p:nvPr/>
        </p:nvSpPr>
        <p:spPr bwMode="auto">
          <a:xfrm>
            <a:off x="7205052" y="2755778"/>
            <a:ext cx="8745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p &lt; 0.0001</a:t>
            </a:r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5372720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2" name="Line 10"/>
          <p:cNvSpPr>
            <a:spLocks noChangeShapeType="1"/>
          </p:cNvSpPr>
          <p:nvPr/>
        </p:nvSpPr>
        <p:spPr bwMode="auto">
          <a:xfrm flipV="1">
            <a:off x="5372720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5283820" y="325501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>
            <a:off x="5283820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5283820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6" name="Line 11"/>
          <p:cNvSpPr>
            <a:spLocks noChangeShapeType="1"/>
          </p:cNvSpPr>
          <p:nvPr/>
        </p:nvSpPr>
        <p:spPr bwMode="auto">
          <a:xfrm>
            <a:off x="5283820" y="241888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5283820" y="366649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8" name="Rectangle 56"/>
          <p:cNvSpPr>
            <a:spLocks noChangeArrowheads="1"/>
          </p:cNvSpPr>
          <p:nvPr/>
        </p:nvSpPr>
        <p:spPr bwMode="auto">
          <a:xfrm>
            <a:off x="5145547" y="4150555"/>
            <a:ext cx="4355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Basal</a:t>
            </a: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6013434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S24</a:t>
            </a:r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6751320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S48</a:t>
            </a: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rot="16200000">
            <a:off x="531938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rot="16200000">
            <a:off x="611721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53" name="Line 12"/>
          <p:cNvSpPr>
            <a:spLocks noChangeShapeType="1"/>
          </p:cNvSpPr>
          <p:nvPr/>
        </p:nvSpPr>
        <p:spPr bwMode="auto">
          <a:xfrm rot="16200000">
            <a:off x="6863583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54" name="Rectangle 56"/>
          <p:cNvSpPr>
            <a:spLocks noChangeArrowheads="1"/>
          </p:cNvSpPr>
          <p:nvPr/>
        </p:nvSpPr>
        <p:spPr bwMode="auto">
          <a:xfrm>
            <a:off x="1966864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184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173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2732247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175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171</a:t>
            </a: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3459973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168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165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203069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187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176</a:t>
            </a: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968452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178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174</a:t>
            </a: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6696178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172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168</a:t>
            </a: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84377" y="4455222"/>
            <a:ext cx="15396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 b="1">
                <a:solidFill>
                  <a:srgbClr val="000066"/>
                </a:solidFill>
                <a:latin typeface="+mj-lt"/>
              </a:rPr>
              <a:t>Número evaluado</a:t>
            </a:r>
            <a:br>
              <a:rPr lang="es-ES" sz="1600" b="1">
                <a:solidFill>
                  <a:srgbClr val="000066"/>
                </a:solidFill>
                <a:latin typeface="+mj-lt"/>
              </a:rPr>
            </a:br>
            <a:r>
              <a:rPr lang="es-ES" sz="1600">
                <a:solidFill>
                  <a:srgbClr val="000066"/>
                </a:solidFill>
                <a:latin typeface="+mj-lt"/>
              </a:rPr>
              <a:t>RPV/FTC/TAF </a:t>
            </a:r>
          </a:p>
          <a:p>
            <a:pPr algn="r"/>
            <a:r>
              <a:rPr lang="es-ES" sz="1600">
                <a:solidFill>
                  <a:srgbClr val="000066"/>
                </a:solidFill>
                <a:latin typeface="+mj-lt"/>
              </a:rPr>
              <a:t>RPV/FTC/TDF</a:t>
            </a:r>
          </a:p>
        </p:txBody>
      </p:sp>
      <p:sp>
        <p:nvSpPr>
          <p:cNvPr id="61" name="Ellipse 60"/>
          <p:cNvSpPr/>
          <p:nvPr/>
        </p:nvSpPr>
        <p:spPr bwMode="auto">
          <a:xfrm>
            <a:off x="2850694" y="3218198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3600933" y="3314787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2847791" y="2903894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4" name="Ellipse 63"/>
          <p:cNvSpPr/>
          <p:nvPr/>
        </p:nvSpPr>
        <p:spPr bwMode="auto">
          <a:xfrm>
            <a:off x="3600293" y="2793047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6856734" y="2543208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6085264" y="2491541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6129008" y="3273861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6852121" y="3172445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Forme libre 68"/>
          <p:cNvSpPr/>
          <p:nvPr/>
        </p:nvSpPr>
        <p:spPr bwMode="auto">
          <a:xfrm>
            <a:off x="2142490" y="2827655"/>
            <a:ext cx="1513840" cy="431165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479550"/>
              <a:gd name="connsiteY0" fmla="*/ 551180 h 551180"/>
              <a:gd name="connsiteX1" fmla="*/ 773430 w 1479550"/>
              <a:gd name="connsiteY1" fmla="*/ 104140 h 551180"/>
              <a:gd name="connsiteX2" fmla="*/ 1479550 w 1479550"/>
              <a:gd name="connsiteY2" fmla="*/ 0 h 551180"/>
              <a:gd name="connsiteX0" fmla="*/ 0 w 1479550"/>
              <a:gd name="connsiteY0" fmla="*/ 551180 h 551180"/>
              <a:gd name="connsiteX1" fmla="*/ 744855 w 1479550"/>
              <a:gd name="connsiteY1" fmla="*/ 239395 h 551180"/>
              <a:gd name="connsiteX2" fmla="*/ 1479550 w 1479550"/>
              <a:gd name="connsiteY2" fmla="*/ 0 h 551180"/>
              <a:gd name="connsiteX0" fmla="*/ 0 w 1513840"/>
              <a:gd name="connsiteY0" fmla="*/ 431165 h 431165"/>
              <a:gd name="connsiteX1" fmla="*/ 744855 w 1513840"/>
              <a:gd name="connsiteY1" fmla="*/ 119380 h 431165"/>
              <a:gd name="connsiteX2" fmla="*/ 1513840 w 1513840"/>
              <a:gd name="connsiteY2" fmla="*/ 0 h 43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3840" h="431165">
                <a:moveTo>
                  <a:pt x="0" y="431165"/>
                </a:moveTo>
                <a:lnTo>
                  <a:pt x="744855" y="119380"/>
                </a:lnTo>
                <a:lnTo>
                  <a:pt x="1513840" y="0"/>
                </a:lnTo>
              </a:path>
            </a:pathLst>
          </a:cu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0" name="Forme libre 69"/>
          <p:cNvSpPr/>
          <p:nvPr/>
        </p:nvSpPr>
        <p:spPr bwMode="auto">
          <a:xfrm>
            <a:off x="2137410" y="3256915"/>
            <a:ext cx="1510030" cy="103505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  <a:gd name="connsiteX0" fmla="*/ 0 w 1494790"/>
              <a:gd name="connsiteY0" fmla="*/ 199390 h 199390"/>
              <a:gd name="connsiteX1" fmla="*/ 781050 w 1494790"/>
              <a:gd name="connsiteY1" fmla="*/ 0 h 199390"/>
              <a:gd name="connsiteX2" fmla="*/ 1494790 w 1494790"/>
              <a:gd name="connsiteY2" fmla="*/ 10160 h 199390"/>
              <a:gd name="connsiteX0" fmla="*/ 0 w 1494790"/>
              <a:gd name="connsiteY0" fmla="*/ 189230 h 189230"/>
              <a:gd name="connsiteX1" fmla="*/ 752475 w 1494790"/>
              <a:gd name="connsiteY1" fmla="*/ 186055 h 189230"/>
              <a:gd name="connsiteX2" fmla="*/ 1494790 w 1494790"/>
              <a:gd name="connsiteY2" fmla="*/ 0 h 189230"/>
              <a:gd name="connsiteX0" fmla="*/ 0 w 1510030"/>
              <a:gd name="connsiteY0" fmla="*/ 3175 h 103505"/>
              <a:gd name="connsiteX1" fmla="*/ 752475 w 1510030"/>
              <a:gd name="connsiteY1" fmla="*/ 0 h 103505"/>
              <a:gd name="connsiteX2" fmla="*/ 1510030 w 1510030"/>
              <a:gd name="connsiteY2" fmla="*/ 103505 h 10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0030" h="103505">
                <a:moveTo>
                  <a:pt x="0" y="3175"/>
                </a:moveTo>
                <a:lnTo>
                  <a:pt x="752475" y="0"/>
                </a:lnTo>
                <a:lnTo>
                  <a:pt x="1510030" y="103505"/>
                </a:lnTo>
              </a:path>
            </a:pathLst>
          </a:cu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2094406" y="3214634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3" name="Parenthèse fermante 72"/>
          <p:cNvSpPr/>
          <p:nvPr/>
        </p:nvSpPr>
        <p:spPr bwMode="auto">
          <a:xfrm>
            <a:off x="3884392" y="2587870"/>
            <a:ext cx="57150" cy="990376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4" name="Forme libre 73"/>
          <p:cNvSpPr/>
          <p:nvPr/>
        </p:nvSpPr>
        <p:spPr bwMode="auto">
          <a:xfrm>
            <a:off x="5380975" y="2533650"/>
            <a:ext cx="1523365" cy="71374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483360"/>
              <a:gd name="connsiteY0" fmla="*/ 330200 h 330200"/>
              <a:gd name="connsiteX1" fmla="*/ 811530 w 1483360"/>
              <a:gd name="connsiteY1" fmla="*/ 16510 h 330200"/>
              <a:gd name="connsiteX2" fmla="*/ 1483360 w 1483360"/>
              <a:gd name="connsiteY2" fmla="*/ 0 h 330200"/>
              <a:gd name="connsiteX0" fmla="*/ 0 w 1529080"/>
              <a:gd name="connsiteY0" fmla="*/ 429260 h 429260"/>
              <a:gd name="connsiteX1" fmla="*/ 811530 w 1529080"/>
              <a:gd name="connsiteY1" fmla="*/ 115570 h 429260"/>
              <a:gd name="connsiteX2" fmla="*/ 1529080 w 1529080"/>
              <a:gd name="connsiteY2" fmla="*/ 0 h 429260"/>
              <a:gd name="connsiteX0" fmla="*/ 0 w 1529080"/>
              <a:gd name="connsiteY0" fmla="*/ 419735 h 419735"/>
              <a:gd name="connsiteX1" fmla="*/ 811530 w 1529080"/>
              <a:gd name="connsiteY1" fmla="*/ 115570 h 419735"/>
              <a:gd name="connsiteX2" fmla="*/ 1529080 w 1529080"/>
              <a:gd name="connsiteY2" fmla="*/ 0 h 419735"/>
              <a:gd name="connsiteX0" fmla="*/ 0 w 1523365"/>
              <a:gd name="connsiteY0" fmla="*/ 638810 h 638810"/>
              <a:gd name="connsiteX1" fmla="*/ 805815 w 1523365"/>
              <a:gd name="connsiteY1" fmla="*/ 115570 h 638810"/>
              <a:gd name="connsiteX2" fmla="*/ 1523365 w 1523365"/>
              <a:gd name="connsiteY2" fmla="*/ 0 h 638810"/>
              <a:gd name="connsiteX0" fmla="*/ 0 w 1523365"/>
              <a:gd name="connsiteY0" fmla="*/ 713740 h 713740"/>
              <a:gd name="connsiteX1" fmla="*/ 744855 w 1523365"/>
              <a:gd name="connsiteY1" fmla="*/ 0 h 713740"/>
              <a:gd name="connsiteX2" fmla="*/ 1523365 w 1523365"/>
              <a:gd name="connsiteY2" fmla="*/ 74930 h 713740"/>
              <a:gd name="connsiteX0" fmla="*/ 0 w 1523365"/>
              <a:gd name="connsiteY0" fmla="*/ 713740 h 713740"/>
              <a:gd name="connsiteX1" fmla="*/ 744855 w 1523365"/>
              <a:gd name="connsiteY1" fmla="*/ 0 h 713740"/>
              <a:gd name="connsiteX2" fmla="*/ 1523365 w 1523365"/>
              <a:gd name="connsiteY2" fmla="*/ 59690 h 71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3365" h="713740">
                <a:moveTo>
                  <a:pt x="0" y="713740"/>
                </a:moveTo>
                <a:lnTo>
                  <a:pt x="744855" y="0"/>
                </a:lnTo>
                <a:lnTo>
                  <a:pt x="1523365" y="59690"/>
                </a:lnTo>
              </a:path>
            </a:pathLst>
          </a:cu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5" name="Forme libre 74"/>
          <p:cNvSpPr/>
          <p:nvPr/>
        </p:nvSpPr>
        <p:spPr bwMode="auto">
          <a:xfrm>
            <a:off x="5375894" y="3225164"/>
            <a:ext cx="1523365" cy="9652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  <a:gd name="connsiteX0" fmla="*/ 0 w 1523365"/>
              <a:gd name="connsiteY0" fmla="*/ 0 h 26035"/>
              <a:gd name="connsiteX1" fmla="*/ 777240 w 1523365"/>
              <a:gd name="connsiteY1" fmla="*/ 25400 h 26035"/>
              <a:gd name="connsiteX2" fmla="*/ 1523365 w 1523365"/>
              <a:gd name="connsiteY2" fmla="*/ 26035 h 26035"/>
              <a:gd name="connsiteX0" fmla="*/ 0 w 1523365"/>
              <a:gd name="connsiteY0" fmla="*/ 6985 h 33020"/>
              <a:gd name="connsiteX1" fmla="*/ 790575 w 1523365"/>
              <a:gd name="connsiteY1" fmla="*/ 0 h 33020"/>
              <a:gd name="connsiteX2" fmla="*/ 1523365 w 1523365"/>
              <a:gd name="connsiteY2" fmla="*/ 33020 h 33020"/>
              <a:gd name="connsiteX0" fmla="*/ 0 w 1523365"/>
              <a:gd name="connsiteY0" fmla="*/ 0 h 35560"/>
              <a:gd name="connsiteX1" fmla="*/ 790575 w 1523365"/>
              <a:gd name="connsiteY1" fmla="*/ 2540 h 35560"/>
              <a:gd name="connsiteX2" fmla="*/ 1523365 w 1523365"/>
              <a:gd name="connsiteY2" fmla="*/ 35560 h 35560"/>
              <a:gd name="connsiteX0" fmla="*/ 0 w 1525270"/>
              <a:gd name="connsiteY0" fmla="*/ 229870 h 229870"/>
              <a:gd name="connsiteX1" fmla="*/ 792480 w 1525270"/>
              <a:gd name="connsiteY1" fmla="*/ 0 h 229870"/>
              <a:gd name="connsiteX2" fmla="*/ 1525270 w 1525270"/>
              <a:gd name="connsiteY2" fmla="*/ 33020 h 229870"/>
              <a:gd name="connsiteX0" fmla="*/ 0 w 1525270"/>
              <a:gd name="connsiteY0" fmla="*/ 196850 h 260350"/>
              <a:gd name="connsiteX1" fmla="*/ 792480 w 1525270"/>
              <a:gd name="connsiteY1" fmla="*/ 260350 h 260350"/>
              <a:gd name="connsiteX2" fmla="*/ 1525270 w 1525270"/>
              <a:gd name="connsiteY2" fmla="*/ 0 h 260350"/>
              <a:gd name="connsiteX0" fmla="*/ 0 w 1523365"/>
              <a:gd name="connsiteY0" fmla="*/ 33020 h 96520"/>
              <a:gd name="connsiteX1" fmla="*/ 792480 w 1523365"/>
              <a:gd name="connsiteY1" fmla="*/ 96520 h 96520"/>
              <a:gd name="connsiteX2" fmla="*/ 1523365 w 1523365"/>
              <a:gd name="connsiteY2" fmla="*/ 0 h 9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3365" h="96520">
                <a:moveTo>
                  <a:pt x="0" y="33020"/>
                </a:moveTo>
                <a:lnTo>
                  <a:pt x="792480" y="96520"/>
                </a:lnTo>
                <a:lnTo>
                  <a:pt x="1523365" y="0"/>
                </a:lnTo>
              </a:path>
            </a:pathLst>
          </a:cu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5331479" y="3210011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8" name="Connecteur droit 77"/>
          <p:cNvCxnSpPr/>
          <p:nvPr/>
        </p:nvCxnSpPr>
        <p:spPr bwMode="auto">
          <a:xfrm>
            <a:off x="6899910" y="2381761"/>
            <a:ext cx="0" cy="4402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Connecteur droit 78"/>
          <p:cNvCxnSpPr/>
          <p:nvPr/>
        </p:nvCxnSpPr>
        <p:spPr bwMode="auto">
          <a:xfrm>
            <a:off x="6127103" y="2350937"/>
            <a:ext cx="0" cy="3579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Connecteur droit 79"/>
          <p:cNvCxnSpPr/>
          <p:nvPr/>
        </p:nvCxnSpPr>
        <p:spPr bwMode="auto">
          <a:xfrm>
            <a:off x="6169481" y="3134341"/>
            <a:ext cx="0" cy="3666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Connecteur droit 80"/>
          <p:cNvCxnSpPr/>
          <p:nvPr/>
        </p:nvCxnSpPr>
        <p:spPr bwMode="auto">
          <a:xfrm>
            <a:off x="6893778" y="3039744"/>
            <a:ext cx="0" cy="37592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/>
          <p:nvPr/>
        </p:nvCxnSpPr>
        <p:spPr bwMode="auto">
          <a:xfrm>
            <a:off x="3641983" y="3218198"/>
            <a:ext cx="0" cy="2849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Connecteur droit 82"/>
          <p:cNvCxnSpPr/>
          <p:nvPr/>
        </p:nvCxnSpPr>
        <p:spPr bwMode="auto">
          <a:xfrm>
            <a:off x="2893318" y="3126105"/>
            <a:ext cx="0" cy="260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Connecteur droit 83"/>
          <p:cNvCxnSpPr/>
          <p:nvPr/>
        </p:nvCxnSpPr>
        <p:spPr bwMode="auto">
          <a:xfrm>
            <a:off x="2891036" y="2816931"/>
            <a:ext cx="0" cy="2553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/>
          <p:nvPr/>
        </p:nvCxnSpPr>
        <p:spPr bwMode="auto">
          <a:xfrm>
            <a:off x="3639701" y="2695646"/>
            <a:ext cx="0" cy="2628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Parenthèse fermante 85"/>
          <p:cNvSpPr/>
          <p:nvPr/>
        </p:nvSpPr>
        <p:spPr bwMode="auto">
          <a:xfrm>
            <a:off x="7064464" y="2440755"/>
            <a:ext cx="57150" cy="815988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7" name="AutoShape 165"/>
          <p:cNvSpPr>
            <a:spLocks noChangeArrowheads="1"/>
          </p:cNvSpPr>
          <p:nvPr/>
        </p:nvSpPr>
        <p:spPr bwMode="auto">
          <a:xfrm>
            <a:off x="7289867" y="3342675"/>
            <a:ext cx="1635058" cy="604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88" name="Rectangle 56"/>
          <p:cNvSpPr>
            <a:spLocks noChangeArrowheads="1"/>
          </p:cNvSpPr>
          <p:nvPr/>
        </p:nvSpPr>
        <p:spPr bwMode="auto">
          <a:xfrm>
            <a:off x="7370773" y="3434246"/>
            <a:ext cx="144000" cy="144000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89" name="Rectangle 57"/>
          <p:cNvSpPr>
            <a:spLocks noChangeArrowheads="1"/>
          </p:cNvSpPr>
          <p:nvPr/>
        </p:nvSpPr>
        <p:spPr bwMode="auto">
          <a:xfrm>
            <a:off x="7604965" y="3388210"/>
            <a:ext cx="114684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RPV/FTC/TAF </a:t>
            </a:r>
          </a:p>
        </p:txBody>
      </p:sp>
      <p:sp>
        <p:nvSpPr>
          <p:cNvPr id="90" name="Rectangle 59"/>
          <p:cNvSpPr>
            <a:spLocks noChangeArrowheads="1"/>
          </p:cNvSpPr>
          <p:nvPr/>
        </p:nvSpPr>
        <p:spPr bwMode="auto">
          <a:xfrm>
            <a:off x="7370773" y="3682092"/>
            <a:ext cx="144000" cy="144000"/>
          </a:xfrm>
          <a:prstGeom prst="rect">
            <a:avLst/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1" name="Rectangle 60"/>
          <p:cNvSpPr>
            <a:spLocks noChangeArrowheads="1"/>
          </p:cNvSpPr>
          <p:nvPr/>
        </p:nvSpPr>
        <p:spPr bwMode="auto">
          <a:xfrm>
            <a:off x="7604965" y="3639230"/>
            <a:ext cx="1151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RPV/FTC/TDF</a:t>
            </a:r>
          </a:p>
        </p:txBody>
      </p:sp>
      <p:sp>
        <p:nvSpPr>
          <p:cNvPr id="92" name="Line 11"/>
          <p:cNvSpPr>
            <a:spLocks noChangeShapeType="1"/>
          </p:cNvSpPr>
          <p:nvPr/>
        </p:nvSpPr>
        <p:spPr bwMode="auto">
          <a:xfrm>
            <a:off x="2047615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3" name="Rectangle 59"/>
          <p:cNvSpPr>
            <a:spLocks noChangeArrowheads="1"/>
          </p:cNvSpPr>
          <p:nvPr/>
        </p:nvSpPr>
        <p:spPr bwMode="auto">
          <a:xfrm>
            <a:off x="1871443" y="189424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3</a:t>
            </a:r>
          </a:p>
        </p:txBody>
      </p:sp>
      <p:sp>
        <p:nvSpPr>
          <p:cNvPr id="100" name="Line 11"/>
          <p:cNvSpPr>
            <a:spLocks noChangeShapeType="1"/>
          </p:cNvSpPr>
          <p:nvPr/>
        </p:nvSpPr>
        <p:spPr bwMode="auto">
          <a:xfrm>
            <a:off x="5283820" y="2833886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17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GS-US-366-1216: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RPV/FTC/TDF a RPV/FTC/TAF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3434443"/>
          </a:xfrm>
        </p:spPr>
        <p:txBody>
          <a:bodyPr/>
          <a:lstStyle/>
          <a:p>
            <a:r>
              <a:rPr lang="es-ES" sz="2800" b="1" dirty="0">
                <a:latin typeface="+mj-lt"/>
              </a:rPr>
              <a:t>Cambios en los lípidos a S48</a:t>
            </a:r>
            <a:br>
              <a:rPr lang="es-ES" sz="2800" b="1" dirty="0">
                <a:latin typeface="+mj-lt"/>
              </a:rPr>
            </a:br>
            <a:endParaRPr lang="es-ES" sz="2800" b="1" dirty="0">
              <a:latin typeface="+mj-lt"/>
            </a:endParaRPr>
          </a:p>
          <a:p>
            <a:pPr lvl="1"/>
            <a:r>
              <a:rPr lang="es-ES" sz="2000" dirty="0"/>
              <a:t>Incremento en colesterol total, LDL, HDL y triglicéridos en el grupo  RPV/FTC/TAF </a:t>
            </a:r>
          </a:p>
          <a:p>
            <a:pPr lvl="1"/>
            <a:r>
              <a:rPr lang="es-ES" sz="2000" dirty="0"/>
              <a:t>Estable en el grupo RPV/FTC/TDF </a:t>
            </a:r>
          </a:p>
          <a:p>
            <a:pPr lvl="1"/>
            <a:r>
              <a:rPr lang="es-ES" sz="2000" dirty="0"/>
              <a:t>Cambio en la razón colesterol total: Colesterol HDL: </a:t>
            </a:r>
            <a:br>
              <a:rPr lang="es-ES" sz="2000" dirty="0"/>
            </a:br>
            <a:r>
              <a:rPr lang="es-ES" sz="2000" dirty="0"/>
              <a:t>similar en ambos grupos </a:t>
            </a:r>
          </a:p>
          <a:p>
            <a:pPr lvl="1"/>
            <a:r>
              <a:rPr lang="es-ES" sz="2000" dirty="0"/>
              <a:t>Inicio de tratamiento con drogas </a:t>
            </a:r>
            <a:r>
              <a:rPr lang="es-ES" sz="2000" dirty="0" err="1"/>
              <a:t>hipolipemiantes</a:t>
            </a:r>
            <a:r>
              <a:rPr lang="es-ES" sz="2000" dirty="0"/>
              <a:t> entre el </a:t>
            </a:r>
            <a:r>
              <a:rPr lang="es-ES" sz="2000" dirty="0" err="1"/>
              <a:t>baseline</a:t>
            </a:r>
            <a:r>
              <a:rPr lang="es-ES" sz="2000" dirty="0"/>
              <a:t> </a:t>
            </a:r>
            <a:br>
              <a:rPr lang="es-ES" sz="2000" dirty="0"/>
            </a:br>
            <a:r>
              <a:rPr lang="es-ES" sz="2000" dirty="0"/>
              <a:t>y la S48: 4% en el grupo RPV/FTC/TAF vs 1% en el grupo RPV/FTC/TDF  (p = 0.067)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HIV. 2017;March 1 (</a:t>
            </a:r>
            <a:r>
              <a:rPr lang="en-GB" altLang="fr-FR" sz="1200" i="1" dirty="0" err="1"/>
              <a:t>ePub</a:t>
            </a:r>
            <a:r>
              <a:rPr lang="en-GB" altLang="fr-FR" sz="1200" i="1" dirty="0"/>
              <a:t> ahead of print)</a:t>
            </a:r>
          </a:p>
        </p:txBody>
      </p:sp>
    </p:spTree>
    <p:extLst>
      <p:ext uri="{BB962C8B-B14F-4D97-AF65-F5344CB8AC3E}">
        <p14:creationId xmlns:p14="http://schemas.microsoft.com/office/powerpoint/2010/main" val="2470491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795</Words>
  <Application>Microsoft Office PowerPoint</Application>
  <PresentationFormat>Affichage à l'écran (4:3)</PresentationFormat>
  <Paragraphs>295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ARV_trials_2017</vt:lpstr>
      <vt:lpstr>Switch de TDF a TAF</vt:lpstr>
      <vt:lpstr>Estudio GS-US-366-1216:  Switch de RPV/FTC/TDF a RPV/FTC/TAF</vt:lpstr>
      <vt:lpstr>Estudio GS-US-366-1216:  Switch de RPV/FTC/TDF a RPV/FTC/TAF</vt:lpstr>
      <vt:lpstr>Estudio GS-US-366-1216:  Switch de RPV/FTC/TDF a RPV/FTC/TAF</vt:lpstr>
      <vt:lpstr>Estudio GS-US-366-1216:  Switch de RPV/FTC/TDF a RPV/FTC/TAF</vt:lpstr>
      <vt:lpstr>Estudio GS-US-366-1216:  Switch de RPV/FTC/TDF a RPV/FTC/TAF</vt:lpstr>
      <vt:lpstr>Estudio GS-US-366-1216:  Switch de RPV/FTC/TDF a RPV/FTC/TAF</vt:lpstr>
      <vt:lpstr>Estudio GS-US-366-1216:  Switch de RPV/FTC/TDF a RPV/FTC/TAF</vt:lpstr>
      <vt:lpstr>Estudio GS-US-366-1216:  Switch de RPV/FTC/TDF a RPV/FTC/TAF</vt:lpstr>
      <vt:lpstr>Estudio GS-US-366-1216:  Switch de RPV/FTC/TDF a RPV/FTC/TAF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288</cp:revision>
  <dcterms:created xsi:type="dcterms:W3CDTF">2014-10-03T08:50:57Z</dcterms:created>
  <dcterms:modified xsi:type="dcterms:W3CDTF">2017-06-01T17:41:08Z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