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9" r:id="rId2"/>
    <p:sldId id="257" r:id="rId3"/>
    <p:sldId id="258" r:id="rId4"/>
    <p:sldId id="264" r:id="rId5"/>
    <p:sldId id="268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  <a:srgbClr val="002060"/>
    <a:srgbClr val="FFFFFF"/>
    <a:srgbClr val="DDDDDD"/>
    <a:srgbClr val="000066"/>
    <a:srgbClr val="FFA86D"/>
    <a:srgbClr val="FF6600"/>
    <a:srgbClr val="9900CC"/>
    <a:srgbClr val="660066"/>
    <a:srgbClr val="10EB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0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30/11/2015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defTabSz="92224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9" y="8424864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50817"/>
            <a:fld id="{8B87528F-3C34-418C-B37E-B3F1FFDBC226}" type="slidenum">
              <a:rPr lang="fr-FR" sz="1200">
                <a:latin typeface="Calibri" pitchFamily="34" charset="0"/>
              </a:rPr>
              <a:pPr algn="r" defTabSz="850817"/>
              <a:t>1</a:t>
            </a:fld>
            <a:endParaRPr lang="fr-FR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516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Cambio</a:t>
            </a:r>
            <a:r>
              <a:rPr lang="en-GB" sz="3200" dirty="0" smtClean="0">
                <a:ea typeface="ＭＳ Ｐゴシック" pitchFamily="34" charset="-128"/>
              </a:rPr>
              <a:t> a </a:t>
            </a:r>
            <a:r>
              <a:rPr lang="en-GB" sz="3200" dirty="0" err="1" smtClean="0">
                <a:ea typeface="ＭＳ Ｐゴシック" pitchFamily="34" charset="-128"/>
              </a:rPr>
              <a:t>régimen</a:t>
            </a:r>
            <a:r>
              <a:rPr lang="en-GB" sz="3200" dirty="0" smtClean="0">
                <a:ea typeface="ＭＳ Ｐゴシック" pitchFamily="34" charset="-128"/>
              </a:rPr>
              <a:t> con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Canadian Study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CHEER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Montreal Study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EASIER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SWITCHMRK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SPIRAL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Switch ER</a:t>
            </a:r>
            <a:endParaRPr lang="fr-FR" sz="2800" b="1" dirty="0" smtClean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087588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dirty="0" smtClean="0">
                <a:ea typeface="ＭＳ Ｐゴシック" pitchFamily="34" charset="-128"/>
              </a:rPr>
              <a:t>Estudio cambio-ER: cambio de EFV a RAL</a:t>
            </a:r>
            <a:endParaRPr lang="fr-FR" sz="3600" dirty="0" smtClean="0">
              <a:ea typeface="ＭＳ Ｐゴシック" pitchFamily="34" charset="-128"/>
            </a:endParaRP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019425" y="3213100"/>
            <a:ext cx="406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RAL 400 mg BID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/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EFV placebo </a:t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2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NRTI</a:t>
            </a:r>
            <a:endParaRPr lang="es-A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888957" y="27178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17532" y="37242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79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AR" sz="1400" smtClean="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24 weeks     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	                48 weeks</a:t>
            </a:r>
          </a:p>
          <a:p>
            <a:pPr algn="ctr">
              <a:lnSpc>
                <a:spcPct val="85000"/>
              </a:lnSpc>
            </a:pP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   Primary Endpoint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	      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Secondary </a:t>
            </a:r>
            <a:r>
              <a:rPr lang="es-AR" sz="1200" smtClean="0">
                <a:solidFill>
                  <a:srgbClr val="FFFFFF"/>
                </a:solidFill>
                <a:ea typeface="ＭＳ Ｐゴシック" pitchFamily="34" charset="-128"/>
              </a:rPr>
              <a:t>Endpoint</a:t>
            </a:r>
            <a:r>
              <a:rPr lang="es-AR" sz="1400" smtClean="0">
                <a:solidFill>
                  <a:srgbClr val="FFFFFF"/>
                </a:solidFill>
                <a:ea typeface="ＭＳ Ｐゴシック" pitchFamily="34" charset="-128"/>
              </a:rPr>
              <a:t>	</a:t>
            </a:r>
            <a:endParaRPr lang="es-AR" sz="1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0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1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2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3416612" y="232410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</a:t>
            </a:r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= </a:t>
            </a:r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29</a:t>
            </a:r>
            <a:endParaRPr lang="es-AR" sz="16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3403912" y="3717925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</a:t>
            </a:r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= </a:t>
            </a:r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24</a:t>
            </a:r>
            <a:endParaRPr lang="es-AR" sz="16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 600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mg QD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RAL placebo </a:t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NRTI</a:t>
            </a:r>
            <a:endParaRPr lang="es-AR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3085307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2514600" y="1249136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dirty="0" err="1" smtClean="0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AR" sz="1400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Doble ciego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Cruzado</a:t>
            </a:r>
            <a:endParaRPr lang="es-AR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4733926"/>
            <a:ext cx="9040813" cy="153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err="1" smtClean="0">
                <a:solidFill>
                  <a:srgbClr val="000066"/>
                </a:solidFill>
              </a:rPr>
              <a:t>Endpoint</a:t>
            </a:r>
            <a:r>
              <a:rPr lang="es-AR" sz="1600" dirty="0" smtClean="0">
                <a:solidFill>
                  <a:srgbClr val="000066"/>
                </a:solidFill>
              </a:rPr>
              <a:t> primario: preferencia del paciente al primer o segundo régimen por cuestionario a S12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</a:rPr>
              <a:t>Cuestionarios estandarizados: ansiedad y depresión, somnolencia durante el día, calidad del sueño y satisfacción antirretroviral (</a:t>
            </a:r>
            <a:r>
              <a:rPr lang="es-AR" sz="1600" dirty="0" err="1" smtClean="0">
                <a:solidFill>
                  <a:srgbClr val="000066"/>
                </a:solidFill>
              </a:rPr>
              <a:t>HIVTSQc</a:t>
            </a:r>
            <a:r>
              <a:rPr lang="es-AR" sz="1600" dirty="0" smtClean="0">
                <a:solidFill>
                  <a:srgbClr val="000066"/>
                </a:solidFill>
              </a:rPr>
              <a:t>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  <a:latin typeface="+mn-lt"/>
                <a:ea typeface="ＭＳ Ｐゴシック" pitchFamily="34" charset="-128"/>
              </a:rPr>
              <a:t>Concentración de droga en plasma: D1 y al final de ambas fases de tratamiento</a:t>
            </a:r>
            <a:endParaRPr lang="es-AR" sz="1600" dirty="0">
              <a:solidFill>
                <a:srgbClr val="000066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489856" y="2566114"/>
            <a:ext cx="2771259" cy="12939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57 adultos HIV+ 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Estables en EFV + 2 NRTI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No síntomas de SNC </a:t>
            </a:r>
            <a:b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relacionados con EFV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</a:rPr>
              <a:t>HIV RNA &lt; 50 c/ml &gt; 3 meses</a:t>
            </a:r>
            <a:endParaRPr lang="es-AR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33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5899150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029575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2" name="Line 172"/>
          <p:cNvSpPr>
            <a:spLocks noChangeShapeType="1"/>
          </p:cNvSpPr>
          <p:nvPr/>
        </p:nvSpPr>
        <p:spPr bwMode="auto">
          <a:xfrm>
            <a:off x="6196013" y="1811338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296275" y="18764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519862" y="2236921"/>
            <a:ext cx="1722438" cy="8244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>EFV </a:t>
            </a:r>
            <a:r>
              <a:rPr lang="es-A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>600 mg QD </a:t>
            </a:r>
            <a:r>
              <a:rPr lang="es-A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/>
            </a:r>
            <a:br>
              <a:rPr lang="es-A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s-A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>+ RAL placebo </a:t>
            </a:r>
            <a:br>
              <a:rPr lang="es-A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s-A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>+ </a:t>
            </a:r>
            <a:r>
              <a:rPr lang="es-A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>2 </a:t>
            </a:r>
            <a:r>
              <a:rPr lang="es-AR" sz="1600" b="1" smtClean="0">
                <a:latin typeface="+mj-lt"/>
                <a:ea typeface="Times New Roman" pitchFamily="-65" charset="0"/>
                <a:cs typeface="ＭＳ Ｐゴシック" pitchFamily="-65" charset="-128"/>
              </a:rPr>
              <a:t>NRTI</a:t>
            </a:r>
            <a:endParaRPr lang="es-AR" sz="1600" b="1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6519862" y="3225280"/>
            <a:ext cx="1722438" cy="823912"/>
          </a:xfrm>
          <a:prstGeom prst="rect">
            <a:avLst/>
          </a:prstGeom>
          <a:solidFill>
            <a:srgbClr val="FFA86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>RAL </a:t>
            </a:r>
            <a:r>
              <a:rPr lang="es-A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>400 mg BID </a:t>
            </a:r>
            <a:r>
              <a:rPr lang="es-A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es-AR" sz="1600" b="1" smtClean="0"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A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>+ EFV </a:t>
            </a:r>
            <a:r>
              <a:rPr lang="es-A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>placebo  </a:t>
            </a:r>
            <a:r>
              <a:rPr lang="es-A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es-AR" sz="1600" b="1" smtClean="0"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AR" sz="1600" b="1" smtClean="0"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  <a:endParaRPr lang="es-AR" sz="1600" b="1"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31" name="AutoShape 162"/>
          <p:cNvSpPr>
            <a:spLocks noChangeArrowheads="1"/>
          </p:cNvSpPr>
          <p:nvPr/>
        </p:nvSpPr>
        <p:spPr bwMode="auto">
          <a:xfrm>
            <a:off x="1" y="6570663"/>
            <a:ext cx="935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595424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resultados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1" y="6570663"/>
            <a:ext cx="935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38035674"/>
              </p:ext>
            </p:extLst>
          </p:nvPr>
        </p:nvGraphicFramePr>
        <p:xfrm>
          <a:off x="271145" y="1560501"/>
          <a:ext cx="8632965" cy="4480560"/>
        </p:xfrm>
        <a:graphic>
          <a:graphicData uri="http://schemas.openxmlformats.org/drawingml/2006/table">
            <a:tbl>
              <a:tblPr/>
              <a:tblGrid>
                <a:gridCol w="4953998"/>
                <a:gridCol w="1838891"/>
                <a:gridCol w="129958"/>
                <a:gridCol w="1710118"/>
              </a:tblGrid>
              <a:tr h="56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EFV primero</a:t>
                      </a:r>
                      <a:endParaRPr lang="es-AR" sz="1600" b="1" baseline="0" noProof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s-AR" sz="16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 N = 24</a:t>
                      </a:r>
                      <a:endParaRPr lang="es-A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RAL primero</a:t>
                      </a:r>
                    </a:p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N = 29</a:t>
                      </a:r>
                      <a:endParaRPr lang="es-A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Edad mediana, años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47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48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Duración de la infección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 por HIV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, mediana años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13.2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8.8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HIV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RNA &lt; 50 copias/ml</a:t>
                      </a:r>
                      <a:endParaRPr lang="es-A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100%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100%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mediana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597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637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Duración en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tratamiento con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 EFV, mediana (IQR)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3.4 (1.8 – 7.6)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INTR de base: TDF + FTC / ABC + 3TC</a:t>
                      </a:r>
                      <a:endParaRPr lang="es-A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37.5% / 54.2%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69% / 27.6%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1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Concentración de EFV en plasma (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ng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/ml), mediana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(IQR)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1894 </a:t>
                      </a:r>
                    </a:p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(1378 – 2438)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2182 </a:t>
                      </a:r>
                    </a:p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(1522 – 2616)</a:t>
                      </a:r>
                      <a:endParaRPr lang="es-A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Retiro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98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Preferencia del paciente a S4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Prefiere EFV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Prefiere RAL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9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5989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No preferencia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11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33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lvl="0" defTabSz="914400" eaLnBrk="0" hangingPunct="0">
              <a:defRPr/>
            </a:pPr>
            <a:r>
              <a:rPr lang="fr-FR" sz="3600" b="1" kern="0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Estudio</a:t>
            </a:r>
            <a:r>
              <a:rPr lang="fr-FR" sz="3600" b="1" kern="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 </a:t>
            </a:r>
            <a:r>
              <a:rPr lang="fr-FR" sz="3600" b="1" kern="0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cambio</a:t>
            </a:r>
            <a:r>
              <a:rPr lang="fr-FR" sz="3600" b="1" kern="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-ER: </a:t>
            </a:r>
            <a:r>
              <a:rPr lang="fr-FR" sz="3600" b="1" kern="0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cambio</a:t>
            </a:r>
            <a:r>
              <a:rPr lang="fr-FR" sz="3600" b="1" kern="0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 de EFV a RAL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3"/>
            <a:ext cx="9093200" cy="5043157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sz="2400" b="1" dirty="0" smtClean="0">
                <a:latin typeface="+mj-lt"/>
              </a:rPr>
              <a:t>Cuestionario </a:t>
            </a:r>
            <a:r>
              <a:rPr lang="es-AR" sz="2400" b="1" dirty="0" err="1" smtClean="0">
                <a:latin typeface="+mj-lt"/>
              </a:rPr>
              <a:t>HIVTSQc</a:t>
            </a:r>
            <a:r>
              <a:rPr lang="es-AR" sz="2400" b="1" dirty="0" smtClean="0">
                <a:latin typeface="+mj-lt"/>
              </a:rPr>
              <a:t>  (satisfacción con el tratamiento)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s-AR" sz="1800" dirty="0" smtClean="0"/>
              <a:t>Pacientes en el grupo RAL estuvieron mas satisfechos con RAL que con EFV   (p = 0.002) </a:t>
            </a:r>
            <a:br>
              <a:rPr lang="es-AR" sz="1800" dirty="0" smtClean="0"/>
            </a:br>
            <a:endParaRPr lang="es-AR" sz="3200" b="1" dirty="0" smtClean="0">
              <a:latin typeface="+mj-lt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sz="2400" b="1" dirty="0" smtClean="0">
                <a:latin typeface="+mj-lt"/>
              </a:rPr>
              <a:t>Ansiedad, depresión y evaluación del sueño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s-AR" sz="1800" dirty="0" smtClean="0"/>
              <a:t>No diferencias significativas en depresión o calidad del sueño entre grupos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s-AR" sz="1800" dirty="0" smtClean="0"/>
              <a:t>Significativamente menos ansiedad y score de stress con RAL </a:t>
            </a:r>
            <a:br>
              <a:rPr lang="es-AR" sz="1800" dirty="0" smtClean="0"/>
            </a:br>
            <a:r>
              <a:rPr lang="es-AR" sz="1800" dirty="0" smtClean="0"/>
              <a:t>(p = 0.04 y 0.03, respectivamente)</a:t>
            </a:r>
            <a:br>
              <a:rPr lang="es-AR" sz="1800" dirty="0" smtClean="0"/>
            </a:br>
            <a:endParaRPr lang="es-AR" sz="1200" dirty="0" smtClean="0"/>
          </a:p>
          <a:p>
            <a:pPr>
              <a:lnSpc>
                <a:spcPts val="2000"/>
              </a:lnSpc>
              <a:spcBef>
                <a:spcPts val="0"/>
              </a:spcBef>
              <a:defRPr/>
            </a:pPr>
            <a:r>
              <a:rPr lang="es-AR" sz="2400" b="1" dirty="0" smtClean="0">
                <a:latin typeface="+mj-lt"/>
              </a:rPr>
              <a:t>Seguridad y parámetros de laboratorio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s-AR" sz="1800" dirty="0" smtClean="0"/>
              <a:t>Eventos adversos serios, N = 1, no relacionado con la droga en estudio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es-AR" sz="1800" dirty="0" smtClean="0"/>
              <a:t>Significativamente menores niveles de lípidos en pacientes con RAL </a:t>
            </a:r>
            <a:br>
              <a:rPr lang="es-AR" sz="1800" dirty="0" smtClean="0"/>
            </a:br>
            <a:r>
              <a:rPr lang="es-AR" sz="1800" dirty="0" smtClean="0"/>
              <a:t>comparado con EFV</a:t>
            </a:r>
            <a:endParaRPr lang="es-AR" sz="4400" dirty="0" smtClean="0"/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s-AR" dirty="0" smtClean="0"/>
              <a:t>Colesterol total (mediana de cambio: - 0.4 </a:t>
            </a:r>
            <a:r>
              <a:rPr lang="es-AR" dirty="0" err="1" smtClean="0"/>
              <a:t>mmol</a:t>
            </a:r>
            <a:r>
              <a:rPr lang="es-AR" dirty="0" smtClean="0"/>
              <a:t>/l; IQR : 0.9, - 0.1; p &lt; 0.0001)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s-AR" dirty="0" smtClean="0"/>
              <a:t>Colesterol- LDL (mediana de cambio: - 0.2 </a:t>
            </a:r>
            <a:r>
              <a:rPr lang="es-AR" dirty="0" err="1" smtClean="0"/>
              <a:t>mmol</a:t>
            </a:r>
            <a:r>
              <a:rPr lang="es-AR" dirty="0" smtClean="0"/>
              <a:t>/l; IQR : 0.6, - 0.2; p = 0.004)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s-AR" dirty="0" smtClean="0"/>
              <a:t>Colesterol- HDL (mediana de cambio: - 0.1 </a:t>
            </a:r>
            <a:r>
              <a:rPr lang="es-AR" dirty="0" err="1" smtClean="0"/>
              <a:t>mmol</a:t>
            </a:r>
            <a:r>
              <a:rPr lang="es-AR" dirty="0" smtClean="0"/>
              <a:t>/l; IQR : 0.2, 0; p = 0.005)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s-AR" dirty="0" smtClean="0"/>
              <a:t>Triglicéridos (median </a:t>
            </a:r>
            <a:r>
              <a:rPr lang="es-AR" dirty="0" err="1" smtClean="0"/>
              <a:t>change</a:t>
            </a:r>
            <a:r>
              <a:rPr lang="es-AR" dirty="0" smtClean="0"/>
              <a:t> : - 0.2 </a:t>
            </a:r>
            <a:r>
              <a:rPr lang="es-AR" dirty="0" err="1" smtClean="0"/>
              <a:t>mmol</a:t>
            </a:r>
            <a:r>
              <a:rPr lang="es-AR" dirty="0" smtClean="0"/>
              <a:t>/l; IQR : 0.6, 0.1; p = 0.036)</a:t>
            </a:r>
          </a:p>
          <a:p>
            <a:pPr lvl="2">
              <a:lnSpc>
                <a:spcPts val="2000"/>
              </a:lnSpc>
              <a:spcBef>
                <a:spcPts val="0"/>
              </a:spcBef>
              <a:defRPr/>
            </a:pPr>
            <a:r>
              <a:rPr lang="es-AR" dirty="0" smtClean="0"/>
              <a:t>Razón </a:t>
            </a:r>
            <a:r>
              <a:rPr lang="es-AR" dirty="0" err="1" smtClean="0"/>
              <a:t>HDL:colesterol</a:t>
            </a:r>
            <a:r>
              <a:rPr lang="es-AR" dirty="0" smtClean="0"/>
              <a:t> total  (mediana de cambio: - 0.1; IQR : 0.4, 0.3; p = 1)</a:t>
            </a:r>
          </a:p>
          <a:p>
            <a:pPr marL="914400" lvl="2" indent="0">
              <a:lnSpc>
                <a:spcPts val="2000"/>
              </a:lnSpc>
              <a:spcBef>
                <a:spcPts val="0"/>
              </a:spcBef>
              <a:buNone/>
              <a:defRPr/>
            </a:pPr>
            <a:endParaRPr lang="es-AR" sz="1100" dirty="0" smtClean="0"/>
          </a:p>
          <a:p>
            <a:pPr>
              <a:lnSpc>
                <a:spcPts val="2000"/>
              </a:lnSpc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sz="2400" b="1" dirty="0" smtClean="0">
                <a:latin typeface="+mj-lt"/>
              </a:rPr>
              <a:t>No pérdida de supresión virológica a 3 meses de seguimiento</a:t>
            </a:r>
            <a:endParaRPr lang="es-AR" sz="2400" b="1" dirty="0" smtClean="0">
              <a:latin typeface="+mj-lt"/>
            </a:endParaRPr>
          </a:p>
        </p:txBody>
      </p:sp>
      <p:sp>
        <p:nvSpPr>
          <p:cNvPr id="9219" name="AutoShape 162"/>
          <p:cNvSpPr>
            <a:spLocks noChangeArrowheads="1"/>
          </p:cNvSpPr>
          <p:nvPr/>
        </p:nvSpPr>
        <p:spPr bwMode="auto">
          <a:xfrm>
            <a:off x="0" y="6570663"/>
            <a:ext cx="935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AR" sz="3600" dirty="0" smtClean="0">
                <a:ea typeface="ＭＳ Ｐゴシック" pitchFamily="34" charset="-128"/>
              </a:rPr>
              <a:t>Estudio cambio-ER: cambio de EFV a RAL</a:t>
            </a:r>
            <a:endParaRPr lang="fr-FR" sz="3600" dirty="0" smtClean="0">
              <a:ea typeface="ＭＳ Ｐゴシック" pitchFamily="34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33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22320"/>
            <a:ext cx="9093200" cy="530383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s-AR" sz="2800" b="1" dirty="0" smtClean="0">
                <a:latin typeface="+mj-lt"/>
              </a:rPr>
              <a:t>Resumen</a:t>
            </a:r>
            <a:r>
              <a:rPr lang="es-AR" sz="2400" b="1" dirty="0" smtClean="0">
                <a:latin typeface="+mj-lt"/>
              </a:rPr>
              <a:t/>
            </a:r>
            <a:br>
              <a:rPr lang="es-AR" sz="2400" b="1" dirty="0" smtClean="0">
                <a:latin typeface="+mj-lt"/>
              </a:rPr>
            </a:br>
            <a:endParaRPr lang="es-AR" b="1" dirty="0" smtClean="0"/>
          </a:p>
          <a:p>
            <a:pPr lvl="1"/>
            <a:r>
              <a:rPr lang="es-AR" sz="2000" dirty="0" smtClean="0"/>
              <a:t>La mitad de los pacientes previamente estables con EFV prefirieron hacer el cambio a RAL, después de la exposición doble ciego a RAL </a:t>
            </a:r>
            <a:br>
              <a:rPr lang="es-AR" sz="2000" dirty="0" smtClean="0"/>
            </a:br>
            <a:r>
              <a:rPr lang="es-AR" sz="2000" dirty="0" smtClean="0"/>
              <a:t>por 2 semanas </a:t>
            </a:r>
          </a:p>
          <a:p>
            <a:pPr lvl="1"/>
            <a:r>
              <a:rPr lang="es-AR" sz="2000" dirty="0" smtClean="0"/>
              <a:t>La sustitución de EFV por RAL tuvo un impacto significativo en niveles de lípidos y score de stress y ansiedad</a:t>
            </a:r>
          </a:p>
          <a:p>
            <a:pPr lvl="1"/>
            <a:r>
              <a:rPr lang="es-AR" sz="2000" dirty="0" smtClean="0"/>
              <a:t>Luego de completar el estudio, 51% de los pacientes hicieron el cambio a RAL</a:t>
            </a:r>
          </a:p>
          <a:p>
            <a:pPr lvl="1"/>
            <a:r>
              <a:rPr lang="es-AR" sz="2000" dirty="0" smtClean="0"/>
              <a:t>Limitaciones del estudio</a:t>
            </a:r>
          </a:p>
          <a:p>
            <a:pPr lvl="2"/>
            <a:r>
              <a:rPr lang="es-AR" sz="1800" dirty="0" smtClean="0"/>
              <a:t>Pequeño tamaño de la muestra</a:t>
            </a:r>
          </a:p>
          <a:p>
            <a:pPr lvl="2"/>
            <a:r>
              <a:rPr lang="es-AR" sz="1800" dirty="0" smtClean="0"/>
              <a:t>Pocas mujeres</a:t>
            </a:r>
          </a:p>
          <a:p>
            <a:pPr lvl="2"/>
            <a:r>
              <a:rPr lang="es-AR" sz="1800" dirty="0" smtClean="0"/>
              <a:t>Exclusión de pacientes que no toleraron EFV</a:t>
            </a:r>
            <a:endParaRPr lang="es-AR" sz="1800" dirty="0"/>
          </a:p>
        </p:txBody>
      </p:sp>
      <p:sp>
        <p:nvSpPr>
          <p:cNvPr id="9219" name="AutoShape 162"/>
          <p:cNvSpPr>
            <a:spLocks noChangeArrowheads="1"/>
          </p:cNvSpPr>
          <p:nvPr/>
        </p:nvSpPr>
        <p:spPr bwMode="auto">
          <a:xfrm>
            <a:off x="0" y="6570663"/>
            <a:ext cx="936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SWITCH-ER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AR" sz="3600" dirty="0" smtClean="0">
                <a:ea typeface="ＭＳ Ｐゴシック" pitchFamily="34" charset="-128"/>
              </a:rPr>
              <a:t>Estudio </a:t>
            </a:r>
            <a:r>
              <a:rPr lang="es-AR" sz="3600" dirty="0" smtClean="0">
                <a:ea typeface="ＭＳ Ｐゴシック" pitchFamily="34" charset="-128"/>
              </a:rPr>
              <a:t>c</a:t>
            </a:r>
            <a:r>
              <a:rPr lang="es-AR" sz="3600" dirty="0" smtClean="0">
                <a:ea typeface="ＭＳ Ｐゴシック" pitchFamily="34" charset="-128"/>
              </a:rPr>
              <a:t>ambio-ER: cambio de EFV a RAL</a:t>
            </a:r>
            <a:endParaRPr lang="es-AR" sz="3600" dirty="0" smtClean="0">
              <a:ea typeface="ＭＳ Ｐゴシック" pitchFamily="34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33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:1481-7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7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6876</TotalTime>
  <Words>327</Words>
  <Application>Microsoft Office PowerPoint</Application>
  <PresentationFormat>Affichage à l'écran (4:3)</PresentationFormat>
  <Paragraphs>107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ARV_trials_2015</vt:lpstr>
      <vt:lpstr>Cambio a régimen con RAL</vt:lpstr>
      <vt:lpstr>Estudio cambio-ER: cambio de EFV a RAL</vt:lpstr>
      <vt:lpstr>Diapositive 3</vt:lpstr>
      <vt:lpstr>Estudio cambio-ER: cambio de EFV a RAL</vt:lpstr>
      <vt:lpstr>Estudio cambio-ER: cambio de EFV a RAL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Pilouk</cp:lastModifiedBy>
  <cp:revision>66</cp:revision>
  <dcterms:created xsi:type="dcterms:W3CDTF">2014-11-21T07:46:40Z</dcterms:created>
  <dcterms:modified xsi:type="dcterms:W3CDTF">2015-11-30T09:30:30Z</dcterms:modified>
</cp:coreProperties>
</file>