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98" r:id="rId3"/>
    <p:sldId id="299" r:id="rId4"/>
    <p:sldId id="300" r:id="rId5"/>
    <p:sldId id="324" r:id="rId6"/>
    <p:sldId id="301" r:id="rId7"/>
    <p:sldId id="326" r:id="rId8"/>
    <p:sldId id="302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13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9" clrIdx="0"/>
  <p:cmAuthor id="2" name="anton" initials="a" lastIdx="7" clrIdx="1"/>
  <p:cmAuthor id="3" name="anton Pozniak" initials="aP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6338A2"/>
    <a:srgbClr val="CC99FF"/>
    <a:srgbClr val="008000"/>
    <a:srgbClr val="F66900"/>
    <a:srgbClr val="BFBFBF"/>
    <a:srgbClr val="FFFFFF"/>
    <a:srgbClr val="DDDDDD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9784" autoAdjust="0"/>
  </p:normalViewPr>
  <p:slideViewPr>
    <p:cSldViewPr snapToGrid="0" showGuides="1">
      <p:cViewPr>
        <p:scale>
          <a:sx n="100" d="100"/>
          <a:sy n="100" d="100"/>
        </p:scale>
        <p:origin x="-1860" y="-372"/>
      </p:cViewPr>
      <p:guideLst>
        <p:guide orient="horz" pos="1913"/>
        <p:guide orient="horz"/>
        <p:guide pos="288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3206" y="-67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441312287208"/>
          <c:y val="2.43048651306394E-2"/>
          <c:w val="0.86887505363933004"/>
          <c:h val="0.68732656528582603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HIV-1 RNA, c/mL</c:v>
                </c:pt>
              </c:strCache>
            </c:strRef>
          </c:tx>
          <c:spPr>
            <a:ln w="25400">
              <a:solidFill>
                <a:srgbClr val="C00000"/>
              </a:solidFill>
            </a:ln>
            <a:effectLst/>
          </c:spPr>
          <c:marker>
            <c:symbol val="diamond"/>
            <c:size val="8"/>
            <c:spPr>
              <a:solidFill>
                <a:srgbClr val="C00000"/>
              </a:solidFill>
              <a:ln w="15875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2.8743154640435201E-2"/>
                  <c:y val="6.022467077084300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</a:t>
                    </a:r>
                    <a:r>
                      <a:rPr lang="en-US" sz="1400" dirty="0"/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31-466E-B118-94766DAFB890}"/>
                </c:ext>
              </c:extLst>
            </c:dLbl>
            <c:dLbl>
              <c:idx val="1"/>
              <c:layout>
                <c:manualLayout>
                  <c:x val="-2.8743154640435201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31-466E-B118-94766DAFB890}"/>
                </c:ext>
              </c:extLst>
            </c:dLbl>
            <c:dLbl>
              <c:idx val="2"/>
              <c:layout>
                <c:manualLayout>
                  <c:x val="-2.73744329908907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31-466E-B118-94766DAFB890}"/>
                </c:ext>
              </c:extLst>
            </c:dLbl>
            <c:dLbl>
              <c:idx val="3"/>
              <c:layout>
                <c:manualLayout>
                  <c:x val="-3.1480597939524298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31-466E-B118-94766DAFB890}"/>
                </c:ext>
              </c:extLst>
            </c:dLbl>
            <c:dLbl>
              <c:idx val="4"/>
              <c:layout>
                <c:manualLayout>
                  <c:x val="-2.8743154640435298E-2"/>
                  <c:y val="6.022467077084300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31-466E-B118-94766DAFB890}"/>
                </c:ext>
              </c:extLst>
            </c:dLbl>
            <c:dLbl>
              <c:idx val="5"/>
              <c:layout>
                <c:manualLayout>
                  <c:x val="-3.1480597939524298E-2"/>
                  <c:y val="5.9755544525971503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31-466E-B118-94766DAFB890}"/>
                </c:ext>
              </c:extLst>
            </c:dLbl>
            <c:dLbl>
              <c:idx val="6"/>
              <c:layout>
                <c:manualLayout>
                  <c:x val="-5.4748865981781497E-2"/>
                  <c:y val="-5.66445306199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31-466E-B118-94766DAFB890}"/>
                </c:ext>
              </c:extLst>
            </c:dLbl>
            <c:dLbl>
              <c:idx val="7"/>
              <c:layout>
                <c:manualLayout>
                  <c:x val="-1.08720673797562E-2"/>
                  <c:y val="-2.3998015191557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1018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31-466E-B118-94766DAFB890}"/>
                </c:ext>
              </c:extLst>
            </c:dLbl>
            <c:dLbl>
              <c:idx val="8"/>
              <c:layout>
                <c:manualLayout>
                  <c:x val="-3.5586762888158097E-2"/>
                  <c:y val="4.8873529348130898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>
                        <a:solidFill>
                          <a:srgbClr val="000066"/>
                        </a:solidFill>
                      </a:defRPr>
                    </a:pPr>
                    <a:r>
                      <a:rPr lang="en-US" sz="1400" dirty="0">
                        <a:solidFill>
                          <a:srgbClr val="000066"/>
                        </a:solidFill>
                      </a:rPr>
                      <a:t>&lt;50</a:t>
                    </a:r>
                    <a:endParaRPr lang="en-US" sz="1100" dirty="0">
                      <a:solidFill>
                        <a:srgbClr val="000066"/>
                      </a:solidFill>
                    </a:endParaRP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31-466E-B118-94766DAFB890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Screening</c:v>
                </c:pt>
                <c:pt idx="1">
                  <c:v>Day 1
[6 Oct 15]</c:v>
                </c:pt>
                <c:pt idx="2">
                  <c:v>Week 4</c:v>
                </c:pt>
                <c:pt idx="3">
                  <c:v>Week 8</c:v>
                </c:pt>
                <c:pt idx="4">
                  <c:v>Week 12</c:v>
                </c:pt>
                <c:pt idx="5">
                  <c:v>Week 24</c:v>
                </c:pt>
                <c:pt idx="6">
                  <c:v>Week 36
[16 Jun 16]</c:v>
                </c:pt>
                <c:pt idx="7">
                  <c:v>Week 36 retest
[4 Jul 16]</c:v>
                </c:pt>
                <c:pt idx="8">
                  <c:v>Week 45 withdrawal
[6 Sep 16]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</c:v>
                </c:pt>
                <c:pt idx="1">
                  <c:v>49</c:v>
                </c:pt>
                <c:pt idx="2">
                  <c:v>49</c:v>
                </c:pt>
                <c:pt idx="3" formatCode="0.0">
                  <c:v>49</c:v>
                </c:pt>
                <c:pt idx="4">
                  <c:v>49</c:v>
                </c:pt>
                <c:pt idx="5">
                  <c:v>49</c:v>
                </c:pt>
                <c:pt idx="6">
                  <c:v>1059771</c:v>
                </c:pt>
                <c:pt idx="7">
                  <c:v>1018</c:v>
                </c:pt>
                <c:pt idx="8">
                  <c:v>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031-466E-B118-94766DAFB8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9805568"/>
        <c:axId val="8295936"/>
      </c:lineChart>
      <c:catAx>
        <c:axId val="239805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8295936"/>
        <c:crosses val="autoZero"/>
        <c:auto val="1"/>
        <c:lblAlgn val="ctr"/>
        <c:lblOffset val="100"/>
        <c:noMultiLvlLbl val="0"/>
      </c:catAx>
      <c:valAx>
        <c:axId val="8295936"/>
        <c:scaling>
          <c:logBase val="10"/>
          <c:orientation val="minMax"/>
          <c:max val="100000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19050">
            <a:solidFill>
              <a:srgbClr val="000066"/>
            </a:solidFill>
          </a:ln>
          <a:effectLst/>
        </c:spPr>
        <c:txPr>
          <a:bodyPr rot="-60000000" vert="horz"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2398055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11/05/2018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</p:spPr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8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40831-68B0-47D5-A56A-DDAD014F303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7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86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A40831-68B0-47D5-A56A-DDAD014F303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68314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52401"/>
            <a:ext cx="75437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51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a DTG + RPV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</a:rPr>
              <a:t>Estudios SWORD 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48323" y="4857081"/>
            <a:ext cx="8506939" cy="146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s-ES" altLang="fr-FR" sz="2800" b="1" dirty="0" err="1">
                <a:latin typeface="Calibri" panose="020F0502020204030204" pitchFamily="34" charset="0"/>
              </a:rPr>
              <a:t>Endpoint</a:t>
            </a:r>
            <a:endParaRPr lang="es-ES" altLang="fr-FR" sz="2800" b="1" dirty="0">
              <a:latin typeface="Calibri" panose="020F0502020204030204" pitchFamily="34" charset="0"/>
            </a:endParaRPr>
          </a:p>
          <a:p>
            <a:pPr lvl="1" defTabSz="914400" eaLnBrk="1" hangingPunct="1">
              <a:spcBef>
                <a:spcPts val="75"/>
              </a:spcBef>
            </a:pPr>
            <a:r>
              <a:rPr lang="es-ES" altLang="fr-FR" sz="1800" dirty="0"/>
              <a:t>Primario: proporción de pacientes con CV &lt; 50 c/</a:t>
            </a:r>
            <a:r>
              <a:rPr lang="es-ES" altLang="fr-FR" sz="1800" dirty="0" err="1"/>
              <a:t>mL</a:t>
            </a:r>
            <a:r>
              <a:rPr lang="es-ES" altLang="fr-FR" sz="1800" dirty="0"/>
              <a:t> a S48 (ITT-expuestos, </a:t>
            </a:r>
            <a:r>
              <a:rPr lang="es-ES" altLang="fr-FR" sz="1800" dirty="0" err="1"/>
              <a:t>snapshot</a:t>
            </a:r>
            <a:r>
              <a:rPr lang="es-ES" altLang="fr-FR" sz="1800" dirty="0"/>
              <a:t>) ; no-inferioridad si el margen inferior de IC95% </a:t>
            </a:r>
            <a:br>
              <a:rPr lang="es-ES" altLang="fr-FR" sz="1800" dirty="0"/>
            </a:br>
            <a:r>
              <a:rPr lang="es-ES" altLang="fr-FR" sz="1800" dirty="0"/>
              <a:t>de dos colas para la diferencia= - 8% para estudios agrupados </a:t>
            </a:r>
            <a:br>
              <a:rPr lang="es-ES" altLang="fr-FR" sz="1800" dirty="0"/>
            </a:br>
            <a:r>
              <a:rPr lang="es-ES" altLang="fr-FR" sz="1800" dirty="0"/>
              <a:t>(- 10% para cada estudio individual)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32265"/>
              </p:ext>
            </p:extLst>
          </p:nvPr>
        </p:nvGraphicFramePr>
        <p:xfrm>
          <a:off x="4232963" y="2713427"/>
          <a:ext cx="1864439" cy="530328"/>
        </p:xfrm>
        <a:graphic>
          <a:graphicData uri="http://schemas.openxmlformats.org/drawingml/2006/table">
            <a:tbl>
              <a:tblPr/>
              <a:tblGrid>
                <a:gridCol w="1864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156565"/>
              </p:ext>
            </p:extLst>
          </p:nvPr>
        </p:nvGraphicFramePr>
        <p:xfrm>
          <a:off x="4232963" y="3508998"/>
          <a:ext cx="1864439" cy="585192"/>
        </p:xfrm>
        <a:graphic>
          <a:graphicData uri="http://schemas.openxmlformats.org/drawingml/2006/table">
            <a:tbl>
              <a:tblPr/>
              <a:tblGrid>
                <a:gridCol w="1864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of </a:t>
                      </a:r>
                      <a:r>
                        <a:rPr kumimoji="0" lang="es-ES" sz="18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cART</a:t>
                      </a:r>
                      <a:endParaRPr kumimoji="0" lang="es-E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>
            <a:off x="3333286" y="2144972"/>
            <a:ext cx="0" cy="31496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612560" y="1232159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Randomización</a:t>
            </a:r>
            <a:endParaRPr lang="es-ES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1:1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Etiqueta abierta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44026" y="2299225"/>
            <a:ext cx="2987062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años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TARV estable ≥ 6 meses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(2 NRTI + INSTI o IP/r o NNRTI)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Primer o segundo TARV </a:t>
            </a:r>
            <a:b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sin cambios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Previos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por fallo virológico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CV &lt; 50 c/mL ≥ 12 </a:t>
            </a: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meses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HBs Ag </a:t>
            </a:r>
            <a:r>
              <a:rPr lang="es-ES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negativo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231706" y="3026256"/>
            <a:ext cx="1587" cy="827999"/>
          </a:xfrm>
          <a:prstGeom prst="bentConnector3">
            <a:avLst>
              <a:gd name="adj1" fmla="val -3614543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161141" y="3433957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424025" y="3866955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511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424025" y="2670175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817220" y="149874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6115473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7970148" y="2069849"/>
            <a:ext cx="0" cy="20243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7675070" y="149874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S148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154535"/>
              </p:ext>
            </p:extLst>
          </p:nvPr>
        </p:nvGraphicFramePr>
        <p:xfrm>
          <a:off x="6145527" y="3143614"/>
          <a:ext cx="2842390" cy="530328"/>
        </p:xfrm>
        <a:graphic>
          <a:graphicData uri="http://schemas.openxmlformats.org/drawingml/2006/table">
            <a:tbl>
              <a:tblPr/>
              <a:tblGrid>
                <a:gridCol w="2842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50 mg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RPV 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1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SWORD-1 &amp; 2: Switch a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SWORD-1 &amp; 2: Switch a DTG + RPV</a:t>
            </a:r>
            <a:endParaRPr lang="fr-FR" sz="3200" dirty="0"/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81805850"/>
              </p:ext>
            </p:extLst>
          </p:nvPr>
        </p:nvGraphicFramePr>
        <p:xfrm>
          <a:off x="244962" y="1648170"/>
          <a:ext cx="8615976" cy="4891014"/>
        </p:xfrm>
        <a:graphic>
          <a:graphicData uri="http://schemas.openxmlformats.org/drawingml/2006/table">
            <a:tbl>
              <a:tblPr/>
              <a:tblGrid>
                <a:gridCol w="4286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0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+ 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513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cART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511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Edad, media, años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Mujeres,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Raza: no blanca %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mediana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638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79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ART basal,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Basado en IP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Basado en 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Basado en INSTI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 TDF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27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19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Duración de ART previo al día 1, mediana meses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23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Discontinuación a S52,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Evento adverso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Falta de eficacia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Decisión del investigador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Retiro de consentimiento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Pérdida de seguimiento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Desviación de protocolo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Criterio de suspension definido por protocolo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 (5.7%)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 (6.7%)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37053"/>
            <a:ext cx="7162800" cy="3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s-ES" altLang="fr-FR" sz="2400" b="1">
                <a:latin typeface="Calibri" panose="020F0502020204030204" pitchFamily="34" charset="0"/>
              </a:rPr>
              <a:t>Características basales y disposición de los pacientes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5515056" y="1144350"/>
            <a:ext cx="3363723" cy="75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s-E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Otros resultados virológicos</a:t>
            </a:r>
          </a:p>
          <a:p>
            <a:pPr algn="ctr">
              <a:lnSpc>
                <a:spcPts val="2600"/>
              </a:lnSpc>
            </a:pPr>
            <a:r>
              <a:rPr lang="es-E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a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S48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1295456" y="1144350"/>
            <a:ext cx="32292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b="1" dirty="0">
                <a:latin typeface="Calibri" panose="020F0502020204030204" pitchFamily="34" charset="0"/>
              </a:rPr>
              <a:t>Resultados virológicos a S48 </a:t>
            </a:r>
            <a:br>
              <a:rPr lang="es-ES" altLang="fr-FR" b="1" dirty="0">
                <a:latin typeface="Calibri" panose="020F0502020204030204" pitchFamily="34" charset="0"/>
              </a:rPr>
            </a:br>
            <a:r>
              <a:rPr lang="es-ES" altLang="fr-FR" b="1" dirty="0">
                <a:latin typeface="Calibri" panose="020F0502020204030204" pitchFamily="34" charset="0"/>
              </a:rPr>
              <a:t>(ITT-E, </a:t>
            </a:r>
            <a:r>
              <a:rPr lang="es-ES" altLang="fr-FR" b="1" dirty="0" err="1">
                <a:latin typeface="Calibri" panose="020F0502020204030204" pitchFamily="34" charset="0"/>
              </a:rPr>
              <a:t>snapshot</a:t>
            </a:r>
            <a:r>
              <a:rPr lang="es-ES" altLang="fr-FR" b="1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60" name="Rectangle 59"/>
          <p:cNvSpPr/>
          <p:nvPr/>
        </p:nvSpPr>
        <p:spPr>
          <a:xfrm>
            <a:off x="5110721" y="1937381"/>
            <a:ext cx="4172395" cy="464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>
                <a:solidFill>
                  <a:srgbClr val="000066"/>
                </a:solidFill>
              </a:rPr>
              <a:t>CV &lt; 50 c/mL (ITT-E snapshot)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>
                <a:solidFill>
                  <a:srgbClr val="000066"/>
                </a:solidFill>
              </a:rPr>
              <a:t>SWORD-1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>
                <a:solidFill>
                  <a:srgbClr val="000066"/>
                </a:solidFill>
              </a:rPr>
              <a:t>95% DTG + RPV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>
                <a:solidFill>
                  <a:srgbClr val="000066"/>
                </a:solidFill>
              </a:rPr>
              <a:t>96% continuation cART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>
                <a:solidFill>
                  <a:srgbClr val="000066"/>
                </a:solidFill>
              </a:rPr>
              <a:t>Ajustado ≠: - 0.6% </a:t>
            </a:r>
            <a:br>
              <a:rPr lang="fr-FR" sz="1400">
                <a:solidFill>
                  <a:srgbClr val="000066"/>
                </a:solidFill>
              </a:rPr>
            </a:br>
            <a:r>
              <a:rPr lang="fr-FR" sz="1400">
                <a:solidFill>
                  <a:srgbClr val="000066"/>
                </a:solidFill>
              </a:rPr>
              <a:t>(IC95%: - 4.3 a + 3.0)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>
                <a:solidFill>
                  <a:srgbClr val="000066"/>
                </a:solidFill>
              </a:rPr>
              <a:t>SWORD-2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>
                <a:solidFill>
                  <a:srgbClr val="000066"/>
                </a:solidFill>
              </a:rPr>
              <a:t>94% DTG + RPV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>
                <a:solidFill>
                  <a:srgbClr val="000066"/>
                </a:solidFill>
              </a:rPr>
              <a:t>94% continuación cART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>
                <a:solidFill>
                  <a:srgbClr val="000066"/>
                </a:solidFill>
              </a:rPr>
              <a:t>Ajustado ≠: 0.2% </a:t>
            </a:r>
            <a:br>
              <a:rPr lang="fr-FR" sz="1400">
                <a:solidFill>
                  <a:srgbClr val="000066"/>
                </a:solidFill>
              </a:rPr>
            </a:br>
            <a:r>
              <a:rPr lang="fr-FR" sz="1400">
                <a:solidFill>
                  <a:srgbClr val="000066"/>
                </a:solidFill>
              </a:rPr>
              <a:t>(IC95%: - 3.9 a + 4.2)</a:t>
            </a:r>
            <a:br>
              <a:rPr lang="fr-FR" sz="1400">
                <a:solidFill>
                  <a:srgbClr val="000066"/>
                </a:solidFill>
              </a:rPr>
            </a:br>
            <a:r>
              <a:rPr lang="fr-FR" sz="1400">
                <a:solidFill>
                  <a:srgbClr val="000066"/>
                </a:solidFill>
              </a:rPr>
              <a:t/>
            </a:r>
            <a:br>
              <a:rPr lang="fr-FR" sz="1400">
                <a:solidFill>
                  <a:srgbClr val="000066"/>
                </a:solidFill>
              </a:rPr>
            </a:br>
            <a:endParaRPr lang="fr-FR" sz="140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1600">
                <a:solidFill>
                  <a:srgbClr val="000066"/>
                </a:solidFill>
              </a:rPr>
              <a:t>Fallo virológico confirmado: </a:t>
            </a:r>
            <a:br>
              <a:rPr lang="fr-FR" sz="1600">
                <a:solidFill>
                  <a:srgbClr val="000066"/>
                </a:solidFill>
              </a:rPr>
            </a:br>
            <a:r>
              <a:rPr lang="fr-FR" sz="1600">
                <a:solidFill>
                  <a:srgbClr val="000066"/>
                </a:solidFill>
              </a:rPr>
              <a:t>CV ≥ 50 c/mL, retest ≥ 200 c/mL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>
                <a:solidFill>
                  <a:srgbClr val="000066"/>
                </a:solidFill>
              </a:rPr>
              <a:t>DTG + RPV, N = 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400">
                <a:solidFill>
                  <a:srgbClr val="000066"/>
                </a:solidFill>
              </a:rPr>
              <a:t>Emergencia de mutaciones de resistencia para NNRTI(K101K/E)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>
                <a:solidFill>
                  <a:srgbClr val="000066"/>
                </a:solidFill>
              </a:rPr>
              <a:t>Continuación cART, N = 2</a:t>
            </a:r>
          </a:p>
          <a:p>
            <a:pPr marL="1200150" lvl="2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>
                <a:solidFill>
                  <a:srgbClr val="000066"/>
                </a:solidFill>
              </a:rPr>
              <a:t>No mutaciones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50800" y="1848211"/>
            <a:ext cx="5151102" cy="4380033"/>
            <a:chOff x="92184" y="1791741"/>
            <a:chExt cx="5578054" cy="4721408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419446" y="5949150"/>
              <a:ext cx="2081528" cy="563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400" b="1">
                  <a:solidFill>
                    <a:srgbClr val="000066"/>
                  </a:solidFill>
                </a:rPr>
                <a:t>Diferencia (IC95%)</a:t>
              </a:r>
              <a:r>
                <a:rPr lang="es-ES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es-ES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s-ES" altLang="fr-FR" sz="1400" b="1">
                  <a:solidFill>
                    <a:srgbClr val="000066"/>
                  </a:solidFill>
                  <a:cs typeface="Arial" panose="020B0604020202020204" pitchFamily="34" charset="0"/>
                </a:rPr>
                <a:t>= - 0.2% (- 3.0 a 2.5)</a:t>
              </a:r>
            </a:p>
          </p:txBody>
        </p:sp>
        <p:sp>
          <p:nvSpPr>
            <p:cNvPr id="88" name="Rectangle 40"/>
            <p:cNvSpPr>
              <a:spLocks noChangeArrowheads="1"/>
            </p:cNvSpPr>
            <p:nvPr/>
          </p:nvSpPr>
          <p:spPr bwMode="auto">
            <a:xfrm>
              <a:off x="918730" y="2469719"/>
              <a:ext cx="4968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94.7</a:t>
              </a: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599018" y="513721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0.6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0" name="Rectangle 42"/>
            <p:cNvSpPr>
              <a:spLocks noChangeArrowheads="1"/>
            </p:cNvSpPr>
            <p:nvPr/>
          </p:nvSpPr>
          <p:spPr bwMode="auto">
            <a:xfrm>
              <a:off x="4274138" y="504018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4.7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1541905" y="2456614"/>
              <a:ext cx="568900" cy="265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3225955" y="513721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1.2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4910120" y="5071547"/>
              <a:ext cx="3549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3.9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374359" y="5314524"/>
              <a:ext cx="14221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232143" y="475254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232143" y="4192162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232143" y="3630187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232143" y="3069799"/>
              <a:ext cx="284434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92184" y="2495792"/>
              <a:ext cx="42439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509933" y="5474797"/>
              <a:ext cx="1883091" cy="46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Exito</a:t>
              </a:r>
            </a:p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HIV RNA &lt; 50 c/mL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384461" y="5474797"/>
              <a:ext cx="1385909" cy="46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No respuesta virológica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3877854" y="5474797"/>
              <a:ext cx="1792384" cy="46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s-ES" sz="1400" b="1">
                  <a:solidFill>
                    <a:srgbClr val="000066"/>
                  </a:solidFill>
                </a:rPr>
                <a:t>No datos virologicos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400826" y="2130734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8" name="Line 9"/>
            <p:cNvSpPr>
              <a:spLocks noChangeShapeType="1"/>
            </p:cNvSpPr>
            <p:nvPr/>
          </p:nvSpPr>
          <p:spPr bwMode="auto">
            <a:xfrm>
              <a:off x="536252" y="316759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10"/>
            <p:cNvSpPr>
              <a:spLocks noChangeShapeType="1"/>
            </p:cNvSpPr>
            <p:nvPr/>
          </p:nvSpPr>
          <p:spPr bwMode="auto">
            <a:xfrm>
              <a:off x="536252" y="3732237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536252" y="429794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536252" y="4863644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536252" y="543041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536252" y="2601896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15"/>
            <p:cNvSpPr>
              <a:spLocks/>
            </p:cNvSpPr>
            <p:nvPr/>
          </p:nvSpPr>
          <p:spPr bwMode="auto">
            <a:xfrm>
              <a:off x="826338" y="2763838"/>
              <a:ext cx="628694" cy="266657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16"/>
            <p:cNvSpPr>
              <a:spLocks/>
            </p:cNvSpPr>
            <p:nvPr/>
          </p:nvSpPr>
          <p:spPr bwMode="auto">
            <a:xfrm>
              <a:off x="1491390" y="2743200"/>
              <a:ext cx="630210" cy="2687214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Rectangle 17"/>
            <p:cNvSpPr>
              <a:spLocks noChangeArrowheads="1"/>
            </p:cNvSpPr>
            <p:nvPr/>
          </p:nvSpPr>
          <p:spPr bwMode="auto">
            <a:xfrm>
              <a:off x="4775012" y="5322414"/>
              <a:ext cx="631724" cy="108000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Rectangle 18"/>
            <p:cNvSpPr>
              <a:spLocks noChangeArrowheads="1"/>
            </p:cNvSpPr>
            <p:nvPr/>
          </p:nvSpPr>
          <p:spPr bwMode="auto">
            <a:xfrm>
              <a:off x="4108445" y="5305424"/>
              <a:ext cx="631724" cy="124989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2451117" y="5404559"/>
              <a:ext cx="628694" cy="25855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1034049" y="1791741"/>
              <a:ext cx="4101918" cy="398117"/>
              <a:chOff x="1034049" y="1791741"/>
              <a:chExt cx="4101918" cy="398117"/>
            </a:xfrm>
          </p:grpSpPr>
          <p:sp>
            <p:nvSpPr>
              <p:cNvPr id="55" name="AutoShape 165"/>
              <p:cNvSpPr>
                <a:spLocks noChangeArrowheads="1"/>
              </p:cNvSpPr>
              <p:nvPr/>
            </p:nvSpPr>
            <p:spPr bwMode="auto">
              <a:xfrm>
                <a:off x="1034049" y="1801782"/>
                <a:ext cx="3971769" cy="349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Rectangle 3"/>
              <p:cNvSpPr>
                <a:spLocks noChangeArrowheads="1"/>
              </p:cNvSpPr>
              <p:nvPr/>
            </p:nvSpPr>
            <p:spPr bwMode="auto">
              <a:xfrm>
                <a:off x="1225436" y="1904176"/>
                <a:ext cx="161823" cy="144463"/>
              </a:xfrm>
              <a:prstGeom prst="rect">
                <a:avLst/>
              </a:prstGeom>
              <a:solidFill>
                <a:srgbClr val="6338A2"/>
              </a:solidFill>
              <a:ln w="9525">
                <a:solidFill>
                  <a:srgbClr val="6338A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Rectangle 4"/>
              <p:cNvSpPr>
                <a:spLocks noChangeArrowheads="1"/>
              </p:cNvSpPr>
              <p:nvPr/>
            </p:nvSpPr>
            <p:spPr bwMode="auto">
              <a:xfrm>
                <a:off x="2772121" y="1904176"/>
                <a:ext cx="161823" cy="144462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fr-FR" altLang="fr-FR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ZoneTexte 84"/>
              <p:cNvSpPr txBox="1">
                <a:spLocks noChangeArrowheads="1"/>
              </p:cNvSpPr>
              <p:nvPr/>
            </p:nvSpPr>
            <p:spPr bwMode="auto">
              <a:xfrm>
                <a:off x="1374811" y="1791741"/>
                <a:ext cx="162614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r-FR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DTG + RPV</a:t>
                </a:r>
              </a:p>
            </p:txBody>
          </p:sp>
          <p:sp>
            <p:nvSpPr>
              <p:cNvPr id="59" name="ZoneTexte 85"/>
              <p:cNvSpPr txBox="1">
                <a:spLocks noChangeArrowheads="1"/>
              </p:cNvSpPr>
              <p:nvPr/>
            </p:nvSpPr>
            <p:spPr bwMode="auto">
              <a:xfrm>
                <a:off x="2933945" y="1791741"/>
                <a:ext cx="2202022" cy="398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3300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rgbClr val="CC3300"/>
                    </a:solidFill>
                    <a:latin typeface="Arial" panose="020B0604020202020204" pitchFamily="34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28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3300"/>
                  </a:buClr>
                  <a:buChar char="•"/>
                  <a:defRPr sz="16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C3300"/>
                  </a:buClr>
                  <a:buChar char="–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C3300"/>
                  </a:buClr>
                  <a:buChar char="»"/>
                  <a:defRPr sz="1400">
                    <a:solidFill>
                      <a:srgbClr val="000066"/>
                    </a:solidFill>
                    <a:latin typeface="Arial" panose="020B0604020202020204" pitchFamily="34" charset="0"/>
                    <a:ea typeface="ＭＳ Ｐゴシック" charset="-128"/>
                  </a:defRPr>
                </a:lvl9pPr>
              </a:lstStyle>
              <a:p>
                <a:pPr defTabSz="914400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ES" altLang="fr-FR" sz="1800" b="1">
                    <a:solidFill>
                      <a:srgbClr val="333399"/>
                    </a:solidFill>
                    <a:latin typeface="Calibri" panose="020F0502020204030204" pitchFamily="34" charset="0"/>
                  </a:rPr>
                  <a:t>Continuación cART</a:t>
                </a:r>
              </a:p>
            </p:txBody>
          </p:sp>
        </p:grpSp>
        <p:sp>
          <p:nvSpPr>
            <p:cNvPr id="61" name="Rectangle 17"/>
            <p:cNvSpPr>
              <a:spLocks noChangeArrowheads="1"/>
            </p:cNvSpPr>
            <p:nvPr/>
          </p:nvSpPr>
          <p:spPr bwMode="auto">
            <a:xfrm>
              <a:off x="3079811" y="5396001"/>
              <a:ext cx="631724" cy="34413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7" name="Freeform 8"/>
            <p:cNvSpPr>
              <a:spLocks/>
            </p:cNvSpPr>
            <p:nvPr/>
          </p:nvSpPr>
          <p:spPr bwMode="auto">
            <a:xfrm>
              <a:off x="643812" y="2584850"/>
              <a:ext cx="4906842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42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SWORD-1 &amp; 2: Switch a DTG + RPV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SWORD-1 &amp; 2: Switch a DTG + RPV</a:t>
            </a:r>
            <a:endParaRPr lang="fr-FR" sz="32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0800" y="1670948"/>
            <a:ext cx="9024938" cy="122297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ES" sz="2400" b="1" dirty="0">
                <a:latin typeface="+mj-lt"/>
              </a:rPr>
              <a:t>Mujer de 41 años </a:t>
            </a:r>
          </a:p>
          <a:p>
            <a:pPr lvl="1">
              <a:spcBef>
                <a:spcPts val="0"/>
              </a:spcBef>
            </a:pPr>
            <a:r>
              <a:rPr lang="es-ES" sz="1600" dirty="0"/>
              <a:t>CV Pre-</a:t>
            </a:r>
            <a:r>
              <a:rPr lang="es-ES" sz="1600" dirty="0" err="1"/>
              <a:t>cART</a:t>
            </a:r>
            <a:r>
              <a:rPr lang="es-ES" sz="1600" dirty="0"/>
              <a:t> &gt; 2 millones c/</a:t>
            </a:r>
            <a:r>
              <a:rPr lang="es-ES" sz="1600" dirty="0" err="1"/>
              <a:t>mL</a:t>
            </a:r>
            <a:r>
              <a:rPr lang="es-ES" sz="1600" dirty="0"/>
              <a:t> ; Primer esquema: TDF/FTC/EFV</a:t>
            </a:r>
          </a:p>
          <a:p>
            <a:pPr lvl="1">
              <a:spcBef>
                <a:spcPts val="0"/>
              </a:spcBef>
            </a:pPr>
            <a:r>
              <a:rPr lang="es-ES" sz="1600" dirty="0" err="1"/>
              <a:t>Randomizada</a:t>
            </a:r>
            <a:r>
              <a:rPr lang="es-ES" sz="1600" dirty="0"/>
              <a:t> a DTG + RPV</a:t>
            </a:r>
          </a:p>
          <a:p>
            <a:pPr lvl="1">
              <a:spcBef>
                <a:spcPts val="0"/>
              </a:spcBef>
            </a:pPr>
            <a:r>
              <a:rPr lang="es-ES" sz="1600" dirty="0"/>
              <a:t>Documentación de no adherencia antes de S36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1423" y="1171453"/>
            <a:ext cx="839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solidFill>
                  <a:srgbClr val="CC3300"/>
                </a:solidFill>
                <a:latin typeface="Calibri"/>
                <a:cs typeface="Calibri"/>
              </a:rPr>
              <a:t>Carga viral del paciente con mutaciones de resistencia a NNRTI </a:t>
            </a:r>
            <a:endParaRPr lang="es-ES" sz="2400">
              <a:solidFill>
                <a:srgbClr val="CC3300"/>
              </a:solidFill>
            </a:endParaRPr>
          </a:p>
        </p:txBody>
      </p:sp>
      <p:cxnSp>
        <p:nvCxnSpPr>
          <p:cNvPr id="12" name="Straight Connector 6"/>
          <p:cNvCxnSpPr/>
          <p:nvPr/>
        </p:nvCxnSpPr>
        <p:spPr>
          <a:xfrm>
            <a:off x="1262414" y="5005337"/>
            <a:ext cx="734743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8"/>
          <p:cNvGraphicFramePr/>
          <p:nvPr>
            <p:extLst>
              <p:ext uri="{D42A27DB-BD31-4B8C-83A1-F6EECF244321}">
                <p14:modId xmlns:p14="http://schemas.microsoft.com/office/powerpoint/2010/main" val="3069590526"/>
              </p:ext>
            </p:extLst>
          </p:nvPr>
        </p:nvGraphicFramePr>
        <p:xfrm>
          <a:off x="219487" y="3509655"/>
          <a:ext cx="8472385" cy="3153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525090" y="3047990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CC3300"/>
                </a:solidFill>
                <a:latin typeface="Calibri"/>
                <a:cs typeface="Calibri"/>
              </a:rPr>
              <a:t>HIV RNA, c/</a:t>
            </a:r>
            <a:r>
              <a:rPr lang="fr-FR" sz="2400" b="1" dirty="0" err="1">
                <a:solidFill>
                  <a:srgbClr val="CC3300"/>
                </a:solidFill>
                <a:latin typeface="Calibri"/>
                <a:cs typeface="Calibri"/>
              </a:rPr>
              <a:t>mL</a:t>
            </a:r>
            <a:endParaRPr lang="fr-FR" sz="2400" b="1" dirty="0">
              <a:solidFill>
                <a:srgbClr val="CC3300"/>
              </a:solidFill>
              <a:latin typeface="Calibri"/>
              <a:cs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426794" y="5582398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D1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993538" y="5582398"/>
            <a:ext cx="40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S8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181070" y="5582398"/>
            <a:ext cx="40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S4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726036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S12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339326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S36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519795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S24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074315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S39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849382" y="5582398"/>
            <a:ext cx="50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000066"/>
                </a:solidFill>
              </a:rPr>
              <a:t>S45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316422" y="5582398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000066"/>
                </a:solidFill>
              </a:rPr>
              <a:t>Screening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2886" y="2609771"/>
            <a:ext cx="3274230" cy="830997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+mj-lt"/>
              </a:rPr>
              <a:t>K101K/E </a:t>
            </a:r>
            <a:r>
              <a:rPr lang="en-US" sz="1600" b="1" dirty="0" err="1">
                <a:solidFill>
                  <a:srgbClr val="0070C0"/>
                </a:solidFill>
                <a:latin typeface="+mj-lt"/>
              </a:rPr>
              <a:t>en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s-ES" sz="1600" b="1" dirty="0">
                <a:solidFill>
                  <a:srgbClr val="0070C0"/>
                </a:solidFill>
                <a:latin typeface="+mj-lt"/>
              </a:rPr>
              <a:t>genotipo</a:t>
            </a:r>
          </a:p>
          <a:p>
            <a:r>
              <a:rPr lang="en-US" sz="1600" b="1" dirty="0">
                <a:solidFill>
                  <a:srgbClr val="0070C0"/>
                </a:solidFill>
                <a:latin typeface="+mj-lt"/>
              </a:rPr>
              <a:t>(</a:t>
            </a:r>
            <a:r>
              <a:rPr lang="es-ES" sz="1600" b="1" dirty="0">
                <a:solidFill>
                  <a:srgbClr val="0070C0"/>
                </a:solidFill>
                <a:latin typeface="+mj-lt"/>
              </a:rPr>
              <a:t>Cambio en sensibilidad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 RPV = 1.2) ; </a:t>
            </a:r>
          </a:p>
          <a:p>
            <a:r>
              <a:rPr lang="es-ES" sz="1600" b="1" dirty="0">
                <a:solidFill>
                  <a:srgbClr val="0070C0"/>
                </a:solidFill>
                <a:latin typeface="+mj-lt"/>
              </a:rPr>
              <a:t>fenotipo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: sensible a RPV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17765" y="5920952"/>
            <a:ext cx="1440018" cy="584776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es-ES" sz="1600" b="1">
                <a:solidFill>
                  <a:srgbClr val="0070C0"/>
                </a:solidFill>
                <a:latin typeface="+mj-lt"/>
              </a:rPr>
              <a:t>Resuprimida</a:t>
            </a:r>
          </a:p>
          <a:p>
            <a:r>
              <a:rPr lang="es-ES" sz="1600" b="1">
                <a:solidFill>
                  <a:srgbClr val="0070C0"/>
                </a:solidFill>
                <a:latin typeface="+mj-lt"/>
              </a:rPr>
              <a:t>con DTG + RPV</a:t>
            </a:r>
          </a:p>
        </p:txBody>
      </p: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29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5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55525"/>
              </p:ext>
            </p:extLst>
          </p:nvPr>
        </p:nvGraphicFramePr>
        <p:xfrm>
          <a:off x="323096" y="1651303"/>
          <a:ext cx="8478004" cy="3657540"/>
        </p:xfrm>
        <a:graphic>
          <a:graphicData uri="http://schemas.openxmlformats.org/drawingml/2006/table">
            <a:tbl>
              <a:tblPr/>
              <a:tblGrid>
                <a:gridCol w="46680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66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33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DTG + RPV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Continuación cART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511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relacionados con la droga en estudio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Grado 1-2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Grado 3-4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&lt;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Evento adverso serio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Evento adverso que llevó a la discontinuación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de SNC que llevó al retiro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4.1 (N = 21 *)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9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0.6 (N = 3)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1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7948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 mas comunes (≥ 5% de los pacientes)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Nasofaringitis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Cefalea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Infección del tracto respiratorio superior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Dolor de espalda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ts val="182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78447" y="5299080"/>
            <a:ext cx="87871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rgbClr val="000066"/>
                </a:solidFill>
              </a:rPr>
              <a:t>* (algunos participantes tuvieron mas de un EA) ; ansiedad (N = 4), depresión (N = 3), insomnio (N = 2), depresión (N = 1), cefalea (N = 1), ataque de pánico (N = 1), ideación suicida (N = 1), temblor (N = 1), injuria hepática inducida por la droga (N = 1),neumonía </a:t>
            </a:r>
            <a:r>
              <a:rPr lang="es-ES" sz="1400" dirty="0" err="1">
                <a:solidFill>
                  <a:srgbClr val="000066"/>
                </a:solidFill>
              </a:rPr>
              <a:t>eosinofilica</a:t>
            </a:r>
            <a:r>
              <a:rPr lang="es-ES" sz="1400" dirty="0">
                <a:solidFill>
                  <a:srgbClr val="000066"/>
                </a:solidFill>
              </a:rPr>
              <a:t> aguda (N = 1), distensión abdominal (N = 2), dispepsia (N = 2), úlcera </a:t>
            </a:r>
            <a:r>
              <a:rPr lang="es-ES" sz="1400" dirty="0" err="1">
                <a:solidFill>
                  <a:srgbClr val="000066"/>
                </a:solidFill>
              </a:rPr>
              <a:t>peptica</a:t>
            </a:r>
            <a:r>
              <a:rPr lang="es-ES" sz="1400" dirty="0">
                <a:solidFill>
                  <a:srgbClr val="000066"/>
                </a:solidFill>
              </a:rPr>
              <a:t> (N = 1), hemorragia gastrointestinal  (N = 1), pancreatitis aguda (N = 1), Enfermedad de </a:t>
            </a:r>
            <a:r>
              <a:rPr lang="es-ES" sz="1400" dirty="0" err="1">
                <a:solidFill>
                  <a:srgbClr val="000066"/>
                </a:solidFill>
              </a:rPr>
              <a:t>Hodgkin’s</a:t>
            </a:r>
            <a:r>
              <a:rPr lang="es-ES" sz="1400" dirty="0">
                <a:solidFill>
                  <a:srgbClr val="000066"/>
                </a:solidFill>
              </a:rPr>
              <a:t> (N = 1), Sarcoma de Kaposi (N = 1), linfoma </a:t>
            </a:r>
            <a:r>
              <a:rPr lang="es-ES" sz="1400" dirty="0" err="1">
                <a:solidFill>
                  <a:srgbClr val="000066"/>
                </a:solidFill>
              </a:rPr>
              <a:t>plasmoblastico</a:t>
            </a:r>
            <a:r>
              <a:rPr lang="es-ES" sz="1400" dirty="0">
                <a:solidFill>
                  <a:srgbClr val="000066"/>
                </a:solidFill>
              </a:rPr>
              <a:t>  (N = 1)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SWORD-1 &amp; 2: Switch a DTG + RPV</a:t>
            </a:r>
            <a:endParaRPr lang="fr-FR" sz="3200" dirty="0"/>
          </a:p>
        </p:txBody>
      </p:sp>
      <p:sp>
        <p:nvSpPr>
          <p:cNvPr id="9" name="Rectangle 8"/>
          <p:cNvSpPr/>
          <p:nvPr/>
        </p:nvSpPr>
        <p:spPr>
          <a:xfrm>
            <a:off x="3183792" y="1171453"/>
            <a:ext cx="2776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>
                <a:solidFill>
                  <a:srgbClr val="CC3300"/>
                </a:solidFill>
                <a:latin typeface="Calibri"/>
                <a:cs typeface="Calibri"/>
              </a:rPr>
              <a:t>Eventos adversos, %</a:t>
            </a:r>
            <a:endParaRPr lang="es-ES" sz="240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 bwMode="auto">
          <a:xfrm>
            <a:off x="1922889" y="1126398"/>
            <a:ext cx="5285678" cy="558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s-ES" sz="2400" kern="0">
                <a:solidFill>
                  <a:srgbClr val="CC3300"/>
                </a:solidFill>
              </a:rPr>
              <a:t>Lipidos en ayunas basal y en S48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SWORD-1 &amp; 2: Switch a DTG + RPV</a:t>
            </a:r>
            <a:endParaRPr lang="fr-FR" sz="3200" dirty="0"/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1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718575" y="2292184"/>
            <a:ext cx="2201307" cy="3828129"/>
            <a:chOff x="6718575" y="2292184"/>
            <a:chExt cx="2201307" cy="3828129"/>
          </a:xfrm>
        </p:grpSpPr>
        <p:sp>
          <p:nvSpPr>
            <p:cNvPr id="47" name="TextBox 46"/>
            <p:cNvSpPr txBox="1"/>
            <p:nvPr/>
          </p:nvSpPr>
          <p:spPr>
            <a:xfrm>
              <a:off x="7024947" y="5951036"/>
              <a:ext cx="1878720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s-ES" sz="1100" b="1">
                  <a:solidFill>
                    <a:srgbClr val="000066"/>
                  </a:solidFill>
                  <a:latin typeface="+mn-lt"/>
                </a:rPr>
                <a:t>Razón colesterol total: HDL </a:t>
              </a: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6718575" y="229218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93" name="Line 14"/>
            <p:cNvSpPr>
              <a:spLocks noChangeShapeType="1"/>
            </p:cNvSpPr>
            <p:nvPr/>
          </p:nvSpPr>
          <p:spPr bwMode="auto">
            <a:xfrm>
              <a:off x="6834728" y="239828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6718575" y="299930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5" name="Line 14"/>
            <p:cNvSpPr>
              <a:spLocks noChangeShapeType="1"/>
            </p:cNvSpPr>
            <p:nvPr/>
          </p:nvSpPr>
          <p:spPr bwMode="auto">
            <a:xfrm>
              <a:off x="6834728" y="310540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6718575" y="370675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7" name="Line 14"/>
            <p:cNvSpPr>
              <a:spLocks noChangeShapeType="1"/>
            </p:cNvSpPr>
            <p:nvPr/>
          </p:nvSpPr>
          <p:spPr bwMode="auto">
            <a:xfrm>
              <a:off x="6834728" y="38128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6718575" y="441795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9" name="Line 14"/>
            <p:cNvSpPr>
              <a:spLocks noChangeShapeType="1"/>
            </p:cNvSpPr>
            <p:nvPr/>
          </p:nvSpPr>
          <p:spPr bwMode="auto">
            <a:xfrm>
              <a:off x="6834728" y="45240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6718575" y="5129154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6834728" y="523525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6718575" y="5806876"/>
              <a:ext cx="7854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03" name="Line 14"/>
            <p:cNvSpPr>
              <a:spLocks noChangeShapeType="1"/>
            </p:cNvSpPr>
            <p:nvPr/>
          </p:nvSpPr>
          <p:spPr bwMode="auto">
            <a:xfrm>
              <a:off x="6834728" y="5922765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4" name="Freeform 8"/>
            <p:cNvSpPr>
              <a:spLocks/>
            </p:cNvSpPr>
            <p:nvPr/>
          </p:nvSpPr>
          <p:spPr bwMode="auto">
            <a:xfrm>
              <a:off x="6948265" y="2403811"/>
              <a:ext cx="1971617" cy="3518955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7196236" y="3127757"/>
              <a:ext cx="19877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109" name="Freeform 15"/>
            <p:cNvSpPr>
              <a:spLocks/>
            </p:cNvSpPr>
            <p:nvPr/>
          </p:nvSpPr>
          <p:spPr bwMode="auto">
            <a:xfrm>
              <a:off x="7174784" y="3275014"/>
              <a:ext cx="293290" cy="26477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7484576" y="3362326"/>
              <a:ext cx="293290" cy="256044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1" name="Freeform 15"/>
            <p:cNvSpPr>
              <a:spLocks/>
            </p:cNvSpPr>
            <p:nvPr/>
          </p:nvSpPr>
          <p:spPr bwMode="auto">
            <a:xfrm>
              <a:off x="8152456" y="3275013"/>
              <a:ext cx="293290" cy="26477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8459280" y="3362325"/>
              <a:ext cx="293290" cy="256044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7533293" y="3199477"/>
              <a:ext cx="19717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3.7</a:t>
              </a:r>
            </a:p>
          </p:txBody>
        </p:sp>
        <p:sp>
          <p:nvSpPr>
            <p:cNvPr id="114" name="Rectangle 40"/>
            <p:cNvSpPr>
              <a:spLocks noChangeArrowheads="1"/>
            </p:cNvSpPr>
            <p:nvPr/>
          </p:nvSpPr>
          <p:spPr bwMode="auto">
            <a:xfrm>
              <a:off x="8172331" y="3119806"/>
              <a:ext cx="19717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115" name="Rectangle 40"/>
            <p:cNvSpPr>
              <a:spLocks noChangeArrowheads="1"/>
            </p:cNvSpPr>
            <p:nvPr/>
          </p:nvSpPr>
          <p:spPr bwMode="auto">
            <a:xfrm>
              <a:off x="8508587" y="3191526"/>
              <a:ext cx="19717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3.7</a:t>
              </a:r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3095954" y="1846729"/>
            <a:ext cx="2974532" cy="934199"/>
            <a:chOff x="3095954" y="1846729"/>
            <a:chExt cx="2974532" cy="934199"/>
          </a:xfrm>
        </p:grpSpPr>
        <p:sp>
          <p:nvSpPr>
            <p:cNvPr id="117" name="AutoShape 165"/>
            <p:cNvSpPr>
              <a:spLocks noChangeArrowheads="1"/>
            </p:cNvSpPr>
            <p:nvPr/>
          </p:nvSpPr>
          <p:spPr bwMode="auto">
            <a:xfrm>
              <a:off x="3095954" y="1846729"/>
              <a:ext cx="2919387" cy="9341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20" name="ZoneTexte 84"/>
            <p:cNvSpPr txBox="1">
              <a:spLocks noChangeArrowheads="1"/>
            </p:cNvSpPr>
            <p:nvPr/>
          </p:nvSpPr>
          <p:spPr bwMode="auto">
            <a:xfrm>
              <a:off x="3436716" y="2150330"/>
              <a:ext cx="5782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Basal</a:t>
              </a:r>
            </a:p>
          </p:txBody>
        </p:sp>
        <p:sp>
          <p:nvSpPr>
            <p:cNvPr id="122" name="ZoneTexte 84"/>
            <p:cNvSpPr txBox="1">
              <a:spLocks noChangeArrowheads="1"/>
            </p:cNvSpPr>
            <p:nvPr/>
          </p:nvSpPr>
          <p:spPr bwMode="auto">
            <a:xfrm>
              <a:off x="3158801" y="1853501"/>
              <a:ext cx="10792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DTG + RPV</a:t>
              </a:r>
            </a:p>
          </p:txBody>
        </p:sp>
        <p:sp>
          <p:nvSpPr>
            <p:cNvPr id="126" name="ZoneTexte 84"/>
            <p:cNvSpPr txBox="1">
              <a:spLocks noChangeArrowheads="1"/>
            </p:cNvSpPr>
            <p:nvPr/>
          </p:nvSpPr>
          <p:spPr bwMode="auto">
            <a:xfrm>
              <a:off x="4713136" y="2150330"/>
              <a:ext cx="5782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Basal</a:t>
              </a:r>
            </a:p>
          </p:txBody>
        </p:sp>
        <p:sp>
          <p:nvSpPr>
            <p:cNvPr id="127" name="ZoneTexte 84"/>
            <p:cNvSpPr txBox="1">
              <a:spLocks noChangeArrowheads="1"/>
            </p:cNvSpPr>
            <p:nvPr/>
          </p:nvSpPr>
          <p:spPr bwMode="auto">
            <a:xfrm>
              <a:off x="4282817" y="1853501"/>
              <a:ext cx="17876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fr-FR" sz="1600" b="1">
                  <a:solidFill>
                    <a:srgbClr val="333399"/>
                  </a:solidFill>
                  <a:latin typeface="Calibri" panose="020F0502020204030204" pitchFamily="34" charset="0"/>
                </a:rPr>
                <a:t>Continuación cART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343390" y="2235870"/>
            <a:ext cx="6028956" cy="4236091"/>
            <a:chOff x="343390" y="2235870"/>
            <a:chExt cx="6028956" cy="4236091"/>
          </a:xfrm>
        </p:grpSpPr>
        <p:sp>
          <p:nvSpPr>
            <p:cNvPr id="29" name="TextBox 28"/>
            <p:cNvSpPr txBox="1"/>
            <p:nvPr/>
          </p:nvSpPr>
          <p:spPr>
            <a:xfrm>
              <a:off x="908870" y="5951036"/>
              <a:ext cx="1026780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s-ES" sz="1100" b="1">
                  <a:solidFill>
                    <a:srgbClr val="000066"/>
                  </a:solidFill>
                  <a:latin typeface="+mn-lt"/>
                </a:rPr>
                <a:t>Colesterol total</a:t>
              </a:r>
              <a:br>
                <a:rPr lang="es-ES" sz="1100" b="1">
                  <a:solidFill>
                    <a:srgbClr val="000066"/>
                  </a:solidFill>
                  <a:latin typeface="+mn-lt"/>
                </a:rPr>
              </a:br>
              <a:endParaRPr lang="es-ES" sz="11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43397" y="5951036"/>
              <a:ext cx="666405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s-ES" sz="1100" b="1">
                  <a:solidFill>
                    <a:srgbClr val="000066"/>
                  </a:solidFill>
                  <a:latin typeface="+mn-lt"/>
                </a:rPr>
                <a:t>HDL </a:t>
              </a:r>
              <a:br>
                <a:rPr lang="es-ES" sz="1100" b="1">
                  <a:solidFill>
                    <a:srgbClr val="000066"/>
                  </a:solidFill>
                  <a:latin typeface="+mn-lt"/>
                </a:rPr>
              </a:br>
              <a:r>
                <a:rPr lang="es-ES" sz="1100" b="1">
                  <a:solidFill>
                    <a:srgbClr val="000066"/>
                  </a:solidFill>
                  <a:latin typeface="+mn-lt"/>
                </a:rPr>
                <a:t>colesterol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33250" y="5964130"/>
              <a:ext cx="705597" cy="5078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s-ES" sz="1100" b="1">
                  <a:solidFill>
                    <a:srgbClr val="000066"/>
                  </a:solidFill>
                  <a:latin typeface="+mn-lt"/>
                </a:rPr>
                <a:t>LDL </a:t>
              </a:r>
              <a:br>
                <a:rPr lang="es-ES" sz="1100" b="1">
                  <a:solidFill>
                    <a:srgbClr val="000066"/>
                  </a:solidFill>
                  <a:latin typeface="+mn-lt"/>
                </a:rPr>
              </a:br>
              <a:r>
                <a:rPr lang="es-ES" sz="1100" b="1">
                  <a:solidFill>
                    <a:srgbClr val="000066"/>
                  </a:solidFill>
                  <a:latin typeface="+mn-lt"/>
                </a:rPr>
                <a:t>colesterol,</a:t>
              </a:r>
              <a:br>
                <a:rPr lang="es-ES" sz="1100" b="1">
                  <a:solidFill>
                    <a:srgbClr val="000066"/>
                  </a:solidFill>
                  <a:latin typeface="+mn-lt"/>
                </a:rPr>
              </a:br>
              <a:r>
                <a:rPr lang="es-ES" sz="1100" b="1">
                  <a:solidFill>
                    <a:srgbClr val="000066"/>
                  </a:solidFill>
                  <a:latin typeface="+mn-lt"/>
                </a:rPr>
                <a:t>calculado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41308" y="5951036"/>
              <a:ext cx="838809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s-ES" sz="1100" b="1">
                  <a:solidFill>
                    <a:srgbClr val="000066"/>
                  </a:solidFill>
                  <a:latin typeface="+mn-lt"/>
                </a:rPr>
                <a:t>Trigliceridos</a:t>
              </a: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784319" y="252197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185.9</a:t>
              </a: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436813" y="5806876"/>
              <a:ext cx="142218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1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21937" y="4928354"/>
              <a:ext cx="15709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43390" y="4051419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43390" y="3181151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43390" y="2307424"/>
              <a:ext cx="23564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54" name="Line 9"/>
            <p:cNvSpPr>
              <a:spLocks noChangeShapeType="1"/>
            </p:cNvSpPr>
            <p:nvPr/>
          </p:nvSpPr>
          <p:spPr bwMode="auto">
            <a:xfrm>
              <a:off x="616636" y="3289101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>
              <a:off x="616636" y="4159369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616636" y="5034133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>
              <a:off x="616636" y="5922765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616636" y="2413528"/>
              <a:ext cx="10756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>
              <a:off x="784864" y="2661920"/>
              <a:ext cx="293290" cy="326084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724195" y="2403811"/>
              <a:ext cx="5648151" cy="3518955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1143804" y="2521975"/>
              <a:ext cx="197169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186</a:t>
              </a:r>
            </a:p>
          </p:txBody>
        </p:sp>
        <p:sp>
          <p:nvSpPr>
            <p:cNvPr id="63" name="Freeform 15"/>
            <p:cNvSpPr>
              <a:spLocks/>
            </p:cNvSpPr>
            <p:nvPr/>
          </p:nvSpPr>
          <p:spPr bwMode="auto">
            <a:xfrm>
              <a:off x="1094656" y="2661920"/>
              <a:ext cx="293290" cy="326084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4" name="Rectangle 40"/>
            <p:cNvSpPr>
              <a:spLocks noChangeArrowheads="1"/>
            </p:cNvSpPr>
            <p:nvPr/>
          </p:nvSpPr>
          <p:spPr bwMode="auto">
            <a:xfrm>
              <a:off x="1475111" y="249149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187.6</a:t>
              </a:r>
            </a:p>
          </p:txBody>
        </p:sp>
        <p:sp>
          <p:nvSpPr>
            <p:cNvPr id="65" name="Freeform 15"/>
            <p:cNvSpPr>
              <a:spLocks/>
            </p:cNvSpPr>
            <p:nvPr/>
          </p:nvSpPr>
          <p:spPr bwMode="auto">
            <a:xfrm>
              <a:off x="1475656" y="2635250"/>
              <a:ext cx="293290" cy="3287516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6" name="Rectangle 40"/>
            <p:cNvSpPr>
              <a:spLocks noChangeArrowheads="1"/>
            </p:cNvSpPr>
            <p:nvPr/>
          </p:nvSpPr>
          <p:spPr bwMode="auto">
            <a:xfrm>
              <a:off x="1813739" y="248133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188.1</a:t>
              </a:r>
            </a:p>
          </p:txBody>
        </p:sp>
        <p:sp>
          <p:nvSpPr>
            <p:cNvPr id="67" name="Freeform 15"/>
            <p:cNvSpPr>
              <a:spLocks/>
            </p:cNvSpPr>
            <p:nvPr/>
          </p:nvSpPr>
          <p:spPr bwMode="auto">
            <a:xfrm>
              <a:off x="1782480" y="2625725"/>
              <a:ext cx="293290" cy="3297041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2228388" y="484861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52.7</a:t>
              </a:r>
            </a:p>
          </p:txBody>
        </p:sp>
        <p:sp>
          <p:nvSpPr>
            <p:cNvPr id="70" name="Rectangle 40"/>
            <p:cNvSpPr>
              <a:spLocks noChangeArrowheads="1"/>
            </p:cNvSpPr>
            <p:nvPr/>
          </p:nvSpPr>
          <p:spPr bwMode="auto">
            <a:xfrm>
              <a:off x="2538180" y="482321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54.2</a:t>
              </a: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2919180" y="483337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53.6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3226004" y="4807975"/>
              <a:ext cx="230832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54.9</a:t>
              </a:r>
            </a:p>
          </p:txBody>
        </p:sp>
        <p:sp>
          <p:nvSpPr>
            <p:cNvPr id="69" name="Freeform 15"/>
            <p:cNvSpPr>
              <a:spLocks/>
            </p:cNvSpPr>
            <p:nvPr/>
          </p:nvSpPr>
          <p:spPr bwMode="auto">
            <a:xfrm>
              <a:off x="2206232" y="4986339"/>
              <a:ext cx="293290" cy="9364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2516024" y="4960939"/>
              <a:ext cx="293290" cy="9618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2897024" y="4976813"/>
              <a:ext cx="293290" cy="945953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5" name="Freeform 15"/>
            <p:cNvSpPr>
              <a:spLocks/>
            </p:cNvSpPr>
            <p:nvPr/>
          </p:nvSpPr>
          <p:spPr bwMode="auto">
            <a:xfrm>
              <a:off x="3203848" y="4951413"/>
              <a:ext cx="293290" cy="971353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76" name="Rectangle 40"/>
            <p:cNvSpPr>
              <a:spLocks noChangeArrowheads="1"/>
            </p:cNvSpPr>
            <p:nvPr/>
          </p:nvSpPr>
          <p:spPr bwMode="auto">
            <a:xfrm>
              <a:off x="3599465" y="389865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107.1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3925159" y="38834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108.1</a:t>
              </a:r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>
              <a:off x="4306159" y="38834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108.3</a:t>
              </a:r>
            </a:p>
          </p:txBody>
        </p:sp>
        <p:sp>
          <p:nvSpPr>
            <p:cNvPr id="79" name="Rectangle 40"/>
            <p:cNvSpPr>
              <a:spLocks noChangeArrowheads="1"/>
            </p:cNvSpPr>
            <p:nvPr/>
          </p:nvSpPr>
          <p:spPr bwMode="auto">
            <a:xfrm>
              <a:off x="4612983" y="390373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107.3</a:t>
              </a:r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3615912" y="4041775"/>
              <a:ext cx="293290" cy="1880992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1" name="Freeform 15"/>
            <p:cNvSpPr>
              <a:spLocks/>
            </p:cNvSpPr>
            <p:nvPr/>
          </p:nvSpPr>
          <p:spPr bwMode="auto">
            <a:xfrm>
              <a:off x="3925704" y="4021138"/>
              <a:ext cx="293290" cy="1901629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2" name="Freeform 15"/>
            <p:cNvSpPr>
              <a:spLocks/>
            </p:cNvSpPr>
            <p:nvPr/>
          </p:nvSpPr>
          <p:spPr bwMode="auto">
            <a:xfrm>
              <a:off x="4306704" y="4021139"/>
              <a:ext cx="293290" cy="19016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3" name="Freeform 15"/>
            <p:cNvSpPr>
              <a:spLocks/>
            </p:cNvSpPr>
            <p:nvPr/>
          </p:nvSpPr>
          <p:spPr bwMode="auto">
            <a:xfrm>
              <a:off x="4613528" y="4041775"/>
              <a:ext cx="293290" cy="1880991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4" name="Rectangle 40"/>
            <p:cNvSpPr>
              <a:spLocks noChangeArrowheads="1"/>
            </p:cNvSpPr>
            <p:nvPr/>
          </p:nvSpPr>
          <p:spPr bwMode="auto">
            <a:xfrm>
              <a:off x="5003839" y="34516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133.1</a:t>
              </a:r>
            </a:p>
          </p:txBody>
        </p:sp>
        <p:sp>
          <p:nvSpPr>
            <p:cNvPr id="85" name="Rectangle 40"/>
            <p:cNvSpPr>
              <a:spLocks noChangeArrowheads="1"/>
            </p:cNvSpPr>
            <p:nvPr/>
          </p:nvSpPr>
          <p:spPr bwMode="auto">
            <a:xfrm>
              <a:off x="5318711" y="364973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121.3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5699711" y="346685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132.0</a:t>
              </a: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6016695" y="3451615"/>
              <a:ext cx="296555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333399"/>
                  </a:solidFill>
                  <a:latin typeface="+mj-lt"/>
                </a:rPr>
                <a:t>133.1</a:t>
              </a:r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5014544" y="3589338"/>
              <a:ext cx="293290" cy="2333429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CC99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89" name="Freeform 15"/>
            <p:cNvSpPr>
              <a:spLocks/>
            </p:cNvSpPr>
            <p:nvPr/>
          </p:nvSpPr>
          <p:spPr bwMode="auto">
            <a:xfrm>
              <a:off x="5324336" y="3792538"/>
              <a:ext cx="293290" cy="2130229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633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90" name="Freeform 15"/>
            <p:cNvSpPr>
              <a:spLocks/>
            </p:cNvSpPr>
            <p:nvPr/>
          </p:nvSpPr>
          <p:spPr bwMode="auto">
            <a:xfrm>
              <a:off x="5705336" y="3605213"/>
              <a:ext cx="293290" cy="2317554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91" name="Freeform 15"/>
            <p:cNvSpPr>
              <a:spLocks/>
            </p:cNvSpPr>
            <p:nvPr/>
          </p:nvSpPr>
          <p:spPr bwMode="auto">
            <a:xfrm>
              <a:off x="6012160" y="3589339"/>
              <a:ext cx="293290" cy="2333428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</a:endParaRPr>
            </a:p>
          </p:txBody>
        </p:sp>
        <p:sp>
          <p:nvSpPr>
            <p:cNvPr id="118" name="Rectangle 3"/>
            <p:cNvSpPr>
              <a:spLocks noChangeArrowheads="1"/>
            </p:cNvSpPr>
            <p:nvPr/>
          </p:nvSpPr>
          <p:spPr bwMode="auto">
            <a:xfrm>
              <a:off x="3287341" y="2235870"/>
              <a:ext cx="161823" cy="144463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3" name="Rectangle 3"/>
            <p:cNvSpPr>
              <a:spLocks noChangeArrowheads="1"/>
            </p:cNvSpPr>
            <p:nvPr/>
          </p:nvSpPr>
          <p:spPr bwMode="auto">
            <a:xfrm>
              <a:off x="3287341" y="2506428"/>
              <a:ext cx="161823" cy="144463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4" name="ZoneTexte 84"/>
            <p:cNvSpPr txBox="1">
              <a:spLocks noChangeArrowheads="1"/>
            </p:cNvSpPr>
            <p:nvPr/>
          </p:nvSpPr>
          <p:spPr bwMode="auto">
            <a:xfrm>
              <a:off x="3436716" y="2452692"/>
              <a:ext cx="39433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1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S48</a:t>
              </a:r>
            </a:p>
          </p:txBody>
        </p:sp>
        <p:sp>
          <p:nvSpPr>
            <p:cNvPr id="125" name="Rectangle 3"/>
            <p:cNvSpPr>
              <a:spLocks noChangeArrowheads="1"/>
            </p:cNvSpPr>
            <p:nvPr/>
          </p:nvSpPr>
          <p:spPr bwMode="auto">
            <a:xfrm>
              <a:off x="4563761" y="2235870"/>
              <a:ext cx="161823" cy="144463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8" name="Rectangle 3"/>
            <p:cNvSpPr>
              <a:spLocks noChangeArrowheads="1"/>
            </p:cNvSpPr>
            <p:nvPr/>
          </p:nvSpPr>
          <p:spPr bwMode="auto">
            <a:xfrm>
              <a:off x="4563761" y="2506428"/>
              <a:ext cx="161823" cy="144463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100">
                <a:solidFill>
                  <a:srgbClr val="000066"/>
                </a:solidFill>
              </a:endParaRPr>
            </a:p>
          </p:txBody>
        </p:sp>
        <p:sp>
          <p:nvSpPr>
            <p:cNvPr id="129" name="ZoneTexte 84"/>
            <p:cNvSpPr txBox="1">
              <a:spLocks noChangeArrowheads="1"/>
            </p:cNvSpPr>
            <p:nvPr/>
          </p:nvSpPr>
          <p:spPr bwMode="auto">
            <a:xfrm>
              <a:off x="4713136" y="2452692"/>
              <a:ext cx="394334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1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S48</a:t>
              </a: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364959" y="1970900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mg/</a:t>
            </a:r>
            <a:r>
              <a:rPr lang="fr-FR" sz="1400" dirty="0" err="1">
                <a:solidFill>
                  <a:srgbClr val="000066"/>
                </a:solidFill>
              </a:rPr>
              <a:t>dL</a:t>
            </a:r>
            <a:endParaRPr lang="fr-FR" sz="14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5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Estudios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 SWORD-1 &amp; 2: Switch a DTG + RPV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  <a:t>Conclusiones</a:t>
            </a:r>
            <a:br>
              <a:rPr lang="es-E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s-E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s-ES" sz="2000" dirty="0"/>
              <a:t>El </a:t>
            </a:r>
            <a:r>
              <a:rPr lang="es-ES" sz="2000" dirty="0" err="1"/>
              <a:t>switch</a:t>
            </a:r>
            <a:r>
              <a:rPr lang="es-ES" sz="2000" dirty="0"/>
              <a:t> a un nuevo régimen de dos drogas, una vez al día, con </a:t>
            </a:r>
            <a:br>
              <a:rPr lang="es-ES" sz="2000" dirty="0"/>
            </a:br>
            <a:r>
              <a:rPr lang="es-ES" sz="2000" dirty="0"/>
              <a:t>DTG + RPV demostró alta eficacia y fue no inferior a la continuación </a:t>
            </a:r>
            <a:br>
              <a:rPr lang="es-ES" sz="2000" dirty="0"/>
            </a:br>
            <a:r>
              <a:rPr lang="es-ES" sz="2000" dirty="0"/>
              <a:t>de la terapia combinada en pacientes HIV+ adultos virológicamente suprimidos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s-ES" sz="2000" dirty="0"/>
              <a:t>El perfil de seguridad de DTG y RPV fue consistente con sus respectivas etiquetas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s-ES" sz="2000" dirty="0" err="1"/>
              <a:t>Switch</a:t>
            </a:r>
            <a:r>
              <a:rPr lang="es-ES" sz="2000" dirty="0"/>
              <a:t> a DTG + RPV tiene un efecto neutral sobre los lípidos mientras que mejora significativamente los biomarcadores de </a:t>
            </a:r>
            <a:r>
              <a:rPr lang="es-ES" sz="2000" dirty="0" err="1"/>
              <a:t>turn</a:t>
            </a:r>
            <a:r>
              <a:rPr lang="es-ES" sz="2000" dirty="0"/>
              <a:t> </a:t>
            </a:r>
            <a:r>
              <a:rPr lang="es-ES" sz="2000" dirty="0" err="1"/>
              <a:t>over</a:t>
            </a:r>
            <a:r>
              <a:rPr lang="es-ES" sz="2000" dirty="0"/>
              <a:t> oseo  </a:t>
            </a: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0" y="6604809"/>
            <a:ext cx="720000" cy="25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SWORD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452116" y="6565238"/>
            <a:ext cx="2683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</a:rPr>
              <a:t>Llibre</a:t>
            </a:r>
            <a:r>
              <a:rPr lang="fr-FR" sz="1200" i="1" dirty="0">
                <a:solidFill>
                  <a:srgbClr val="CC0000"/>
                </a:solidFill>
              </a:rPr>
              <a:t> JM. Lancet. 2018 ; 391:839-49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800</Words>
  <Application>Microsoft Office PowerPoint</Application>
  <PresentationFormat>Affichage à l'écran (4:3)</PresentationFormat>
  <Paragraphs>268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ARV_trials_2017</vt:lpstr>
      <vt:lpstr>Switch a DTG + RPV</vt:lpstr>
      <vt:lpstr>Estudios SWORD-1 &amp; 2: Switch a DTG + RPV</vt:lpstr>
      <vt:lpstr>Estudios SWORD-1 &amp; 2: Switch a DTG + RPV</vt:lpstr>
      <vt:lpstr>Estudios SWORD-1 &amp; 2: Switch a DTG + RPV</vt:lpstr>
      <vt:lpstr>Estudios SWORD-1 &amp; 2: Switch a DTG + RPV</vt:lpstr>
      <vt:lpstr>Estudios SWORD-1 &amp; 2: Switch a DTG + RPV</vt:lpstr>
      <vt:lpstr>Estudios SWORD-1 &amp; 2: Switch a DTG + RPV</vt:lpstr>
      <vt:lpstr>Estudios SWORD-1 &amp; 2: Switch a DTG + RPV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314</cp:revision>
  <dcterms:created xsi:type="dcterms:W3CDTF">2014-10-03T08:50:57Z</dcterms:created>
  <dcterms:modified xsi:type="dcterms:W3CDTF">2018-05-11T09:13:49Z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